
<file path=[Content_Types].xml><?xml version="1.0" encoding="utf-8"?>
<Types xmlns="http://schemas.openxmlformats.org/package/2006/content-types">
  <Default Extension="xml" ContentType="application/xml"/>
  <Default Extension="doc" ContentType="application/msword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embeddings/oleObject1.bin" ContentType="application/vnd.openxmlformats-officedocument.oleObject"/>
  <Override PartName="/ppt/notesSlides/notesSlide7.xml" ContentType="application/vnd.openxmlformats-officedocument.presentationml.notesSlide+xml"/>
  <Override PartName="/ppt/embeddings/oleObject2.bin" ContentType="application/vnd.openxmlformats-officedocument.oleObject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</p:sldMasterIdLst>
  <p:notesMasterIdLst>
    <p:notesMasterId r:id="rId18"/>
  </p:notesMasterIdLst>
  <p:sldIdLst>
    <p:sldId id="262" r:id="rId4"/>
    <p:sldId id="268" r:id="rId5"/>
    <p:sldId id="269" r:id="rId6"/>
    <p:sldId id="271" r:id="rId7"/>
    <p:sldId id="272" r:id="rId8"/>
    <p:sldId id="260" r:id="rId9"/>
    <p:sldId id="265" r:id="rId10"/>
    <p:sldId id="266" r:id="rId11"/>
    <p:sldId id="258" r:id="rId12"/>
    <p:sldId id="259" r:id="rId13"/>
    <p:sldId id="261" r:id="rId14"/>
    <p:sldId id="267" r:id="rId15"/>
    <p:sldId id="273" r:id="rId16"/>
    <p:sldId id="274" r:id="rId17"/>
  </p:sldIdLst>
  <p:sldSz cx="9144000" cy="6858000" type="screen4x3"/>
  <p:notesSz cx="6858000" cy="9144000"/>
  <p:defaultTextStyle>
    <a:defPPr>
      <a:defRPr lang="en-US"/>
    </a:defPPr>
    <a:lvl1pPr marL="0" algn="l" defTabSz="45701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14" algn="l" defTabSz="45701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025" algn="l" defTabSz="45701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040" algn="l" defTabSz="45701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054" algn="l" defTabSz="45701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066" algn="l" defTabSz="45701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081" algn="l" defTabSz="45701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095" algn="l" defTabSz="45701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108" algn="l" defTabSz="45701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54" d="100"/>
          <a:sy n="154" d="100"/>
        </p:scale>
        <p:origin x="-168" y="-104"/>
      </p:cViewPr>
      <p:guideLst>
        <p:guide orient="horz" pos="216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tif>
</file>

<file path=ppt/media/image5.tif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38D2D7-BDB2-7347-972F-2FF6DC1A12AF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2CBC7-ABB8-0C4A-A14E-F5425EF67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85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01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14" algn="l" defTabSz="45701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25" algn="l" defTabSz="45701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40" algn="l" defTabSz="45701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054" algn="l" defTabSz="45701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066" algn="l" defTabSz="45701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081" algn="l" defTabSz="45701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095" algn="l" defTabSz="45701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108" algn="l" defTabSz="45701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39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sv-SE" dirty="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2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9634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6596" y="685509"/>
            <a:ext cx="494481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3FD4B-1391-7946-A8ED-18550D8B130B}" type="slidenum">
              <a:rPr lang="sv-SE" smtClean="0"/>
              <a:pPr/>
              <a:t>2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4761521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3FD4B-1391-7946-A8ED-18550D8B130B}" type="slidenum">
              <a:rPr lang="sv-SE" smtClean="0"/>
              <a:pPr/>
              <a:t>3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599869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D564B-8039-FC4B-AE56-6D75F45587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136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4578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defTabSz="457200"/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Platshållare för bildobjekt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Platshållare för anteckningar 2"/>
          <p:cNvSpPr>
            <a:spLocks noGrp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7200"/>
            <a:endParaRPr lang="en-US" dirty="0">
              <a:latin typeface="Calibri" charset="0"/>
            </a:endParaRPr>
          </a:p>
        </p:txBody>
      </p:sp>
      <p:sp>
        <p:nvSpPr>
          <p:cNvPr id="20483" name="Platshållare för bildnumm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defTabSz="914400" fontAlgn="base">
              <a:spcBef>
                <a:spcPct val="0"/>
              </a:spcBef>
              <a:spcAft>
                <a:spcPct val="0"/>
              </a:spcAft>
            </a:pPr>
            <a:fld id="{3DF99150-C4E7-7441-AC6A-CBE8CEB9F477}" type="slidenum">
              <a:rPr lang="en-US" sz="1200" b="1">
                <a:solidFill>
                  <a:prstClr val="black"/>
                </a:solidFill>
              </a:rPr>
              <a:pPr algn="r" defTabSz="914400"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 sz="1200" b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1" y="2130429"/>
            <a:ext cx="7772400" cy="1470025"/>
          </a:xfrm>
        </p:spPr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0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0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0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0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0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1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87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8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26213" y="274642"/>
            <a:ext cx="2025650" cy="5835650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9263" y="274642"/>
            <a:ext cx="5924550" cy="5835650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35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98" y="2131089"/>
            <a:ext cx="7773206" cy="14690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2412" y="3886571"/>
            <a:ext cx="6400799" cy="1752300"/>
          </a:xfrm>
        </p:spPr>
        <p:txBody>
          <a:bodyPr/>
          <a:lstStyle>
            <a:lvl1pPr marL="0" indent="0" algn="ctr">
              <a:buNone/>
              <a:defRPr/>
            </a:lvl1pPr>
            <a:lvl2pPr marL="461630" indent="0" algn="ctr">
              <a:buNone/>
              <a:defRPr/>
            </a:lvl2pPr>
            <a:lvl3pPr marL="923258" indent="0" algn="ctr">
              <a:buNone/>
              <a:defRPr/>
            </a:lvl3pPr>
            <a:lvl4pPr marL="1384888" indent="0" algn="ctr">
              <a:buNone/>
              <a:defRPr/>
            </a:lvl4pPr>
            <a:lvl5pPr marL="1846516" indent="0" algn="ctr">
              <a:buNone/>
              <a:defRPr/>
            </a:lvl5pPr>
            <a:lvl6pPr marL="2308147" indent="0" algn="ctr">
              <a:buNone/>
              <a:defRPr/>
            </a:lvl6pPr>
            <a:lvl7pPr marL="2769776" indent="0" algn="ctr">
              <a:buNone/>
              <a:defRPr/>
            </a:lvl7pPr>
            <a:lvl8pPr marL="3231404" indent="0" algn="ctr">
              <a:buNone/>
              <a:defRPr/>
            </a:lvl8pPr>
            <a:lvl9pPr marL="3693035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12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007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89" y="4407009"/>
            <a:ext cx="7771594" cy="136236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89" y="2906180"/>
            <a:ext cx="7771594" cy="1500834"/>
          </a:xfrm>
        </p:spPr>
        <p:txBody>
          <a:bodyPr anchor="b"/>
          <a:lstStyle>
            <a:lvl1pPr marL="0" indent="0">
              <a:buNone/>
              <a:defRPr sz="2000"/>
            </a:lvl1pPr>
            <a:lvl2pPr marL="461630" indent="0">
              <a:buNone/>
              <a:defRPr sz="1800"/>
            </a:lvl2pPr>
            <a:lvl3pPr marL="923258" indent="0">
              <a:buNone/>
              <a:defRPr sz="1600"/>
            </a:lvl3pPr>
            <a:lvl4pPr marL="1384888" indent="0">
              <a:buNone/>
              <a:defRPr sz="1400"/>
            </a:lvl4pPr>
            <a:lvl5pPr marL="1846516" indent="0">
              <a:buNone/>
              <a:defRPr sz="1400"/>
            </a:lvl5pPr>
            <a:lvl6pPr marL="2308147" indent="0">
              <a:buNone/>
              <a:defRPr sz="1400"/>
            </a:lvl6pPr>
            <a:lvl7pPr marL="2769776" indent="0">
              <a:buNone/>
              <a:defRPr sz="1400"/>
            </a:lvl7pPr>
            <a:lvl8pPr marL="3231404" indent="0">
              <a:buNone/>
              <a:defRPr sz="1400"/>
            </a:lvl8pPr>
            <a:lvl9pPr marL="3693035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15359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8007" y="2005361"/>
            <a:ext cx="3880152" cy="388657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2978" y="2005361"/>
            <a:ext cx="3880152" cy="388657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725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011" y="275343"/>
            <a:ext cx="8229601" cy="114273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8006" y="1535849"/>
            <a:ext cx="4039810" cy="6398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61630" indent="0">
              <a:buNone/>
              <a:defRPr sz="2000" b="1"/>
            </a:lvl2pPr>
            <a:lvl3pPr marL="923258" indent="0">
              <a:buNone/>
              <a:defRPr sz="1800" b="1"/>
            </a:lvl3pPr>
            <a:lvl4pPr marL="1384888" indent="0">
              <a:buNone/>
              <a:defRPr sz="1600" b="1"/>
            </a:lvl4pPr>
            <a:lvl5pPr marL="1846516" indent="0">
              <a:buNone/>
              <a:defRPr sz="1600" b="1"/>
            </a:lvl5pPr>
            <a:lvl6pPr marL="2308147" indent="0">
              <a:buNone/>
              <a:defRPr sz="1600" b="1"/>
            </a:lvl6pPr>
            <a:lvl7pPr marL="2769776" indent="0">
              <a:buNone/>
              <a:defRPr sz="1600" b="1"/>
            </a:lvl7pPr>
            <a:lvl8pPr marL="3231404" indent="0">
              <a:buNone/>
              <a:defRPr sz="1600" b="1"/>
            </a:lvl8pPr>
            <a:lvl9pPr marL="3693035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006" y="2175657"/>
            <a:ext cx="4039810" cy="395023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76" y="1535849"/>
            <a:ext cx="4043035" cy="6398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61630" indent="0">
              <a:buNone/>
              <a:defRPr sz="2000" b="1"/>
            </a:lvl2pPr>
            <a:lvl3pPr marL="923258" indent="0">
              <a:buNone/>
              <a:defRPr sz="1800" b="1"/>
            </a:lvl3pPr>
            <a:lvl4pPr marL="1384888" indent="0">
              <a:buNone/>
              <a:defRPr sz="1600" b="1"/>
            </a:lvl4pPr>
            <a:lvl5pPr marL="1846516" indent="0">
              <a:buNone/>
              <a:defRPr sz="1600" b="1"/>
            </a:lvl5pPr>
            <a:lvl6pPr marL="2308147" indent="0">
              <a:buNone/>
              <a:defRPr sz="1600" b="1"/>
            </a:lvl6pPr>
            <a:lvl7pPr marL="2769776" indent="0">
              <a:buNone/>
              <a:defRPr sz="1600" b="1"/>
            </a:lvl7pPr>
            <a:lvl8pPr marL="3231404" indent="0">
              <a:buNone/>
              <a:defRPr sz="1600" b="1"/>
            </a:lvl8pPr>
            <a:lvl9pPr marL="3693035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76" y="2175657"/>
            <a:ext cx="4043035" cy="395023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58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1174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9319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006" y="273752"/>
            <a:ext cx="3007683" cy="116183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353" y="273751"/>
            <a:ext cx="5112254" cy="585213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006" y="1435585"/>
            <a:ext cx="3007683" cy="4690306"/>
          </a:xfrm>
        </p:spPr>
        <p:txBody>
          <a:bodyPr/>
          <a:lstStyle>
            <a:lvl1pPr marL="0" indent="0">
              <a:buNone/>
              <a:defRPr sz="1400"/>
            </a:lvl1pPr>
            <a:lvl2pPr marL="461630" indent="0">
              <a:buNone/>
              <a:defRPr sz="1200"/>
            </a:lvl2pPr>
            <a:lvl3pPr marL="923258" indent="0">
              <a:buNone/>
              <a:defRPr sz="1000"/>
            </a:lvl3pPr>
            <a:lvl4pPr marL="1384888" indent="0">
              <a:buNone/>
              <a:defRPr sz="900"/>
            </a:lvl4pPr>
            <a:lvl5pPr marL="1846516" indent="0">
              <a:buNone/>
              <a:defRPr sz="900"/>
            </a:lvl5pPr>
            <a:lvl6pPr marL="2308147" indent="0">
              <a:buNone/>
              <a:defRPr sz="900"/>
            </a:lvl6pPr>
            <a:lvl7pPr marL="2769776" indent="0">
              <a:buNone/>
              <a:defRPr sz="900"/>
            </a:lvl7pPr>
            <a:lvl8pPr marL="3231404" indent="0">
              <a:buNone/>
              <a:defRPr sz="900"/>
            </a:lvl8pPr>
            <a:lvl9pPr marL="3693035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5396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9726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1713" y="4800122"/>
            <a:ext cx="5486400" cy="56659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1713" y="612752"/>
            <a:ext cx="5486400" cy="4114163"/>
          </a:xfrm>
        </p:spPr>
        <p:txBody>
          <a:bodyPr/>
          <a:lstStyle>
            <a:lvl1pPr marL="0" indent="0">
              <a:buNone/>
              <a:defRPr sz="3200"/>
            </a:lvl1pPr>
            <a:lvl2pPr marL="461630" indent="0">
              <a:buNone/>
              <a:defRPr sz="2800"/>
            </a:lvl2pPr>
            <a:lvl3pPr marL="923258" indent="0">
              <a:buNone/>
              <a:defRPr sz="2400"/>
            </a:lvl3pPr>
            <a:lvl4pPr marL="1384888" indent="0">
              <a:buNone/>
              <a:defRPr sz="2000"/>
            </a:lvl4pPr>
            <a:lvl5pPr marL="1846516" indent="0">
              <a:buNone/>
              <a:defRPr sz="2000"/>
            </a:lvl5pPr>
            <a:lvl6pPr marL="2308147" indent="0">
              <a:buNone/>
              <a:defRPr sz="2000"/>
            </a:lvl6pPr>
            <a:lvl7pPr marL="2769776" indent="0">
              <a:buNone/>
              <a:defRPr sz="2000"/>
            </a:lvl7pPr>
            <a:lvl8pPr marL="3231404" indent="0">
              <a:buNone/>
              <a:defRPr sz="2000"/>
            </a:lvl8pPr>
            <a:lvl9pPr marL="3693035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1713" y="5366715"/>
            <a:ext cx="5486400" cy="805326"/>
          </a:xfrm>
        </p:spPr>
        <p:txBody>
          <a:bodyPr/>
          <a:lstStyle>
            <a:lvl1pPr marL="0" indent="0">
              <a:buNone/>
              <a:defRPr sz="1400"/>
            </a:lvl1pPr>
            <a:lvl2pPr marL="461630" indent="0">
              <a:buNone/>
              <a:defRPr sz="1200"/>
            </a:lvl2pPr>
            <a:lvl3pPr marL="923258" indent="0">
              <a:buNone/>
              <a:defRPr sz="1000"/>
            </a:lvl3pPr>
            <a:lvl4pPr marL="1384888" indent="0">
              <a:buNone/>
              <a:defRPr sz="900"/>
            </a:lvl4pPr>
            <a:lvl5pPr marL="1846516" indent="0">
              <a:buNone/>
              <a:defRPr sz="900"/>
            </a:lvl5pPr>
            <a:lvl6pPr marL="2308147" indent="0">
              <a:buNone/>
              <a:defRPr sz="900"/>
            </a:lvl6pPr>
            <a:lvl7pPr marL="2769776" indent="0">
              <a:buNone/>
              <a:defRPr sz="900"/>
            </a:lvl7pPr>
            <a:lvl8pPr marL="3231404" indent="0">
              <a:buNone/>
              <a:defRPr sz="900"/>
            </a:lvl8pPr>
            <a:lvl9pPr marL="3693035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6211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312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31420" y="515668"/>
            <a:ext cx="2056191" cy="537626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007" y="515668"/>
            <a:ext cx="6018590" cy="53762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9341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624" y="515667"/>
            <a:ext cx="8227987" cy="11427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58006" y="2005361"/>
            <a:ext cx="7915124" cy="3886571"/>
          </a:xfrm>
        </p:spPr>
        <p:txBody>
          <a:bodyPr/>
          <a:lstStyle/>
          <a:p>
            <a:pPr lvl="0"/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8297295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98" y="2131089"/>
            <a:ext cx="7773206" cy="14690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2408" y="3886571"/>
            <a:ext cx="6400799" cy="1752300"/>
          </a:xfrm>
        </p:spPr>
        <p:txBody>
          <a:bodyPr/>
          <a:lstStyle>
            <a:lvl1pPr marL="0" indent="0" algn="ctr">
              <a:buNone/>
              <a:defRPr/>
            </a:lvl1pPr>
            <a:lvl2pPr marL="461818" indent="0" algn="ctr">
              <a:buNone/>
              <a:defRPr/>
            </a:lvl2pPr>
            <a:lvl3pPr marL="923635" indent="0" algn="ctr">
              <a:buNone/>
              <a:defRPr/>
            </a:lvl3pPr>
            <a:lvl4pPr marL="1385453" indent="0" algn="ctr">
              <a:buNone/>
              <a:defRPr/>
            </a:lvl4pPr>
            <a:lvl5pPr marL="1847271" indent="0" algn="ctr">
              <a:buNone/>
              <a:defRPr/>
            </a:lvl5pPr>
            <a:lvl6pPr marL="2309089" indent="0" algn="ctr">
              <a:buNone/>
              <a:defRPr/>
            </a:lvl6pPr>
            <a:lvl7pPr marL="2770906" indent="0" algn="ctr">
              <a:buNone/>
              <a:defRPr/>
            </a:lvl7pPr>
            <a:lvl8pPr marL="3232724" indent="0" algn="ctr">
              <a:buNone/>
              <a:defRPr/>
            </a:lvl8pPr>
            <a:lvl9pPr marL="3694542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587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00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89" y="4407009"/>
            <a:ext cx="7771594" cy="136236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89" y="2906176"/>
            <a:ext cx="7771594" cy="1500834"/>
          </a:xfrm>
        </p:spPr>
        <p:txBody>
          <a:bodyPr anchor="b"/>
          <a:lstStyle>
            <a:lvl1pPr marL="0" indent="0">
              <a:buNone/>
              <a:defRPr sz="2000"/>
            </a:lvl1pPr>
            <a:lvl2pPr marL="461818" indent="0">
              <a:buNone/>
              <a:defRPr sz="1800"/>
            </a:lvl2pPr>
            <a:lvl3pPr marL="923635" indent="0">
              <a:buNone/>
              <a:defRPr sz="1600"/>
            </a:lvl3pPr>
            <a:lvl4pPr marL="1385453" indent="0">
              <a:buNone/>
              <a:defRPr sz="1400"/>
            </a:lvl4pPr>
            <a:lvl5pPr marL="1847271" indent="0">
              <a:buNone/>
              <a:defRPr sz="1400"/>
            </a:lvl5pPr>
            <a:lvl6pPr marL="2309089" indent="0">
              <a:buNone/>
              <a:defRPr sz="1400"/>
            </a:lvl6pPr>
            <a:lvl7pPr marL="2770906" indent="0">
              <a:buNone/>
              <a:defRPr sz="1400"/>
            </a:lvl7pPr>
            <a:lvl8pPr marL="3232724" indent="0">
              <a:buNone/>
              <a:defRPr sz="1400"/>
            </a:lvl8pPr>
            <a:lvl9pPr marL="3694542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28067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8007" y="2005357"/>
            <a:ext cx="3880152" cy="388657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2978" y="2005357"/>
            <a:ext cx="3880152" cy="388657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722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007" y="275339"/>
            <a:ext cx="8229601" cy="114273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8006" y="1535849"/>
            <a:ext cx="4039810" cy="6398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61818" indent="0">
              <a:buNone/>
              <a:defRPr sz="2000" b="1"/>
            </a:lvl2pPr>
            <a:lvl3pPr marL="923635" indent="0">
              <a:buNone/>
              <a:defRPr sz="1800" b="1"/>
            </a:lvl3pPr>
            <a:lvl4pPr marL="1385453" indent="0">
              <a:buNone/>
              <a:defRPr sz="1600" b="1"/>
            </a:lvl4pPr>
            <a:lvl5pPr marL="1847271" indent="0">
              <a:buNone/>
              <a:defRPr sz="1600" b="1"/>
            </a:lvl5pPr>
            <a:lvl6pPr marL="2309089" indent="0">
              <a:buNone/>
              <a:defRPr sz="1600" b="1"/>
            </a:lvl6pPr>
            <a:lvl7pPr marL="2770906" indent="0">
              <a:buNone/>
              <a:defRPr sz="1600" b="1"/>
            </a:lvl7pPr>
            <a:lvl8pPr marL="3232724" indent="0">
              <a:buNone/>
              <a:defRPr sz="1600" b="1"/>
            </a:lvl8pPr>
            <a:lvl9pPr marL="369454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006" y="2175653"/>
            <a:ext cx="4039810" cy="395023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72" y="1535849"/>
            <a:ext cx="4043035" cy="6398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61818" indent="0">
              <a:buNone/>
              <a:defRPr sz="2000" b="1"/>
            </a:lvl2pPr>
            <a:lvl3pPr marL="923635" indent="0">
              <a:buNone/>
              <a:defRPr sz="1800" b="1"/>
            </a:lvl3pPr>
            <a:lvl4pPr marL="1385453" indent="0">
              <a:buNone/>
              <a:defRPr sz="1600" b="1"/>
            </a:lvl4pPr>
            <a:lvl5pPr marL="1847271" indent="0">
              <a:buNone/>
              <a:defRPr sz="1600" b="1"/>
            </a:lvl5pPr>
            <a:lvl6pPr marL="2309089" indent="0">
              <a:buNone/>
              <a:defRPr sz="1600" b="1"/>
            </a:lvl6pPr>
            <a:lvl7pPr marL="2770906" indent="0">
              <a:buNone/>
              <a:defRPr sz="1600" b="1"/>
            </a:lvl7pPr>
            <a:lvl8pPr marL="3232724" indent="0">
              <a:buNone/>
              <a:defRPr sz="1600" b="1"/>
            </a:lvl8pPr>
            <a:lvl9pPr marL="3694542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72" y="2175653"/>
            <a:ext cx="4043035" cy="395023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1377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860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7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01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02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0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0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08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0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10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2460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13319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006" y="273748"/>
            <a:ext cx="3007683" cy="116183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353" y="273747"/>
            <a:ext cx="5112254" cy="585213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006" y="1435581"/>
            <a:ext cx="3007683" cy="4690306"/>
          </a:xfrm>
        </p:spPr>
        <p:txBody>
          <a:bodyPr/>
          <a:lstStyle>
            <a:lvl1pPr marL="0" indent="0">
              <a:buNone/>
              <a:defRPr sz="1400"/>
            </a:lvl1pPr>
            <a:lvl2pPr marL="461818" indent="0">
              <a:buNone/>
              <a:defRPr sz="1200"/>
            </a:lvl2pPr>
            <a:lvl3pPr marL="923635" indent="0">
              <a:buNone/>
              <a:defRPr sz="1000"/>
            </a:lvl3pPr>
            <a:lvl4pPr marL="1385453" indent="0">
              <a:buNone/>
              <a:defRPr sz="900"/>
            </a:lvl4pPr>
            <a:lvl5pPr marL="1847271" indent="0">
              <a:buNone/>
              <a:defRPr sz="900"/>
            </a:lvl5pPr>
            <a:lvl6pPr marL="2309089" indent="0">
              <a:buNone/>
              <a:defRPr sz="900"/>
            </a:lvl6pPr>
            <a:lvl7pPr marL="2770906" indent="0">
              <a:buNone/>
              <a:defRPr sz="900"/>
            </a:lvl7pPr>
            <a:lvl8pPr marL="3232724" indent="0">
              <a:buNone/>
              <a:defRPr sz="900"/>
            </a:lvl8pPr>
            <a:lvl9pPr marL="3694542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86516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1709" y="4800122"/>
            <a:ext cx="5486400" cy="56659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1709" y="612748"/>
            <a:ext cx="5486400" cy="4114163"/>
          </a:xfrm>
        </p:spPr>
        <p:txBody>
          <a:bodyPr/>
          <a:lstStyle>
            <a:lvl1pPr marL="0" indent="0">
              <a:buNone/>
              <a:defRPr sz="3200"/>
            </a:lvl1pPr>
            <a:lvl2pPr marL="461818" indent="0">
              <a:buNone/>
              <a:defRPr sz="2800"/>
            </a:lvl2pPr>
            <a:lvl3pPr marL="923635" indent="0">
              <a:buNone/>
              <a:defRPr sz="2400"/>
            </a:lvl3pPr>
            <a:lvl4pPr marL="1385453" indent="0">
              <a:buNone/>
              <a:defRPr sz="2000"/>
            </a:lvl4pPr>
            <a:lvl5pPr marL="1847271" indent="0">
              <a:buNone/>
              <a:defRPr sz="2000"/>
            </a:lvl5pPr>
            <a:lvl6pPr marL="2309089" indent="0">
              <a:buNone/>
              <a:defRPr sz="2000"/>
            </a:lvl6pPr>
            <a:lvl7pPr marL="2770906" indent="0">
              <a:buNone/>
              <a:defRPr sz="2000"/>
            </a:lvl7pPr>
            <a:lvl8pPr marL="3232724" indent="0">
              <a:buNone/>
              <a:defRPr sz="2000"/>
            </a:lvl8pPr>
            <a:lvl9pPr marL="3694542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1709" y="5366715"/>
            <a:ext cx="5486400" cy="805326"/>
          </a:xfrm>
        </p:spPr>
        <p:txBody>
          <a:bodyPr/>
          <a:lstStyle>
            <a:lvl1pPr marL="0" indent="0">
              <a:buNone/>
              <a:defRPr sz="1400"/>
            </a:lvl1pPr>
            <a:lvl2pPr marL="461818" indent="0">
              <a:buNone/>
              <a:defRPr sz="1200"/>
            </a:lvl2pPr>
            <a:lvl3pPr marL="923635" indent="0">
              <a:buNone/>
              <a:defRPr sz="1000"/>
            </a:lvl3pPr>
            <a:lvl4pPr marL="1385453" indent="0">
              <a:buNone/>
              <a:defRPr sz="900"/>
            </a:lvl4pPr>
            <a:lvl5pPr marL="1847271" indent="0">
              <a:buNone/>
              <a:defRPr sz="900"/>
            </a:lvl5pPr>
            <a:lvl6pPr marL="2309089" indent="0">
              <a:buNone/>
              <a:defRPr sz="900"/>
            </a:lvl6pPr>
            <a:lvl7pPr marL="2770906" indent="0">
              <a:buNone/>
              <a:defRPr sz="900"/>
            </a:lvl7pPr>
            <a:lvl8pPr marL="3232724" indent="0">
              <a:buNone/>
              <a:defRPr sz="900"/>
            </a:lvl8pPr>
            <a:lvl9pPr marL="3694542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38886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36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31416" y="515664"/>
            <a:ext cx="2056191" cy="537626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007" y="515664"/>
            <a:ext cx="6018590" cy="53762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607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620" y="515663"/>
            <a:ext cx="8227987" cy="11427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58006" y="2005357"/>
            <a:ext cx="7915124" cy="3886571"/>
          </a:xfrm>
        </p:spPr>
        <p:txBody>
          <a:bodyPr/>
          <a:lstStyle/>
          <a:p>
            <a:pPr lvl="0"/>
            <a:endParaRPr lang="en-US" noProof="0" smtClean="0"/>
          </a:p>
        </p:txBody>
      </p:sp>
    </p:spTree>
    <p:extLst>
      <p:ext uri="{BB962C8B-B14F-4D97-AF65-F5344CB8AC3E}">
        <p14:creationId xmlns:p14="http://schemas.microsoft.com/office/powerpoint/2010/main" val="1604923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4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44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14" indent="0">
              <a:buNone/>
              <a:defRPr sz="2000" b="1"/>
            </a:lvl2pPr>
            <a:lvl3pPr marL="914025" indent="0">
              <a:buNone/>
              <a:defRPr sz="1800" b="1"/>
            </a:lvl3pPr>
            <a:lvl4pPr marL="1371040" indent="0">
              <a:buNone/>
              <a:defRPr sz="1600" b="1"/>
            </a:lvl4pPr>
            <a:lvl5pPr marL="1828054" indent="0">
              <a:buNone/>
              <a:defRPr sz="1600" b="1"/>
            </a:lvl5pPr>
            <a:lvl6pPr marL="2285066" indent="0">
              <a:buNone/>
              <a:defRPr sz="1600" b="1"/>
            </a:lvl6pPr>
            <a:lvl7pPr marL="2742081" indent="0">
              <a:buNone/>
              <a:defRPr sz="1600" b="1"/>
            </a:lvl7pPr>
            <a:lvl8pPr marL="3199095" indent="0">
              <a:buNone/>
              <a:defRPr sz="1600" b="1"/>
            </a:lvl8pPr>
            <a:lvl9pPr marL="3656108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14" indent="0">
              <a:buNone/>
              <a:defRPr sz="2000" b="1"/>
            </a:lvl2pPr>
            <a:lvl3pPr marL="914025" indent="0">
              <a:buNone/>
              <a:defRPr sz="1800" b="1"/>
            </a:lvl3pPr>
            <a:lvl4pPr marL="1371040" indent="0">
              <a:buNone/>
              <a:defRPr sz="1600" b="1"/>
            </a:lvl4pPr>
            <a:lvl5pPr marL="1828054" indent="0">
              <a:buNone/>
              <a:defRPr sz="1600" b="1"/>
            </a:lvl5pPr>
            <a:lvl6pPr marL="2285066" indent="0">
              <a:buNone/>
              <a:defRPr sz="1600" b="1"/>
            </a:lvl6pPr>
            <a:lvl7pPr marL="2742081" indent="0">
              <a:buNone/>
              <a:defRPr sz="1600" b="1"/>
            </a:lvl7pPr>
            <a:lvl8pPr marL="3199095" indent="0">
              <a:buNone/>
              <a:defRPr sz="1600" b="1"/>
            </a:lvl8pPr>
            <a:lvl9pPr marL="3656108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05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8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07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54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4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014" indent="0">
              <a:buNone/>
              <a:defRPr sz="1200"/>
            </a:lvl2pPr>
            <a:lvl3pPr marL="914025" indent="0">
              <a:buNone/>
              <a:defRPr sz="1000"/>
            </a:lvl3pPr>
            <a:lvl4pPr marL="1371040" indent="0">
              <a:buNone/>
              <a:defRPr sz="900"/>
            </a:lvl4pPr>
            <a:lvl5pPr marL="1828054" indent="0">
              <a:buNone/>
              <a:defRPr sz="900"/>
            </a:lvl5pPr>
            <a:lvl6pPr marL="2285066" indent="0">
              <a:buNone/>
              <a:defRPr sz="900"/>
            </a:lvl6pPr>
            <a:lvl7pPr marL="2742081" indent="0">
              <a:buNone/>
              <a:defRPr sz="900"/>
            </a:lvl7pPr>
            <a:lvl8pPr marL="3199095" indent="0">
              <a:buNone/>
              <a:defRPr sz="900"/>
            </a:lvl8pPr>
            <a:lvl9pPr marL="3656108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99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4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9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014" indent="0">
              <a:buNone/>
              <a:defRPr sz="2800"/>
            </a:lvl2pPr>
            <a:lvl3pPr marL="914025" indent="0">
              <a:buNone/>
              <a:defRPr sz="2400"/>
            </a:lvl3pPr>
            <a:lvl4pPr marL="1371040" indent="0">
              <a:buNone/>
              <a:defRPr sz="2000"/>
            </a:lvl4pPr>
            <a:lvl5pPr marL="1828054" indent="0">
              <a:buNone/>
              <a:defRPr sz="2000"/>
            </a:lvl5pPr>
            <a:lvl6pPr marL="2285066" indent="0">
              <a:buNone/>
              <a:defRPr sz="2000"/>
            </a:lvl6pPr>
            <a:lvl7pPr marL="2742081" indent="0">
              <a:buNone/>
              <a:defRPr sz="2000"/>
            </a:lvl7pPr>
            <a:lvl8pPr marL="3199095" indent="0">
              <a:buNone/>
              <a:defRPr sz="2000"/>
            </a:lvl8pPr>
            <a:lvl9pPr marL="3656108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014" indent="0">
              <a:buNone/>
              <a:defRPr sz="1200"/>
            </a:lvl2pPr>
            <a:lvl3pPr marL="914025" indent="0">
              <a:buNone/>
              <a:defRPr sz="1000"/>
            </a:lvl3pPr>
            <a:lvl4pPr marL="1371040" indent="0">
              <a:buNone/>
              <a:defRPr sz="900"/>
            </a:lvl4pPr>
            <a:lvl5pPr marL="1828054" indent="0">
              <a:buNone/>
              <a:defRPr sz="900"/>
            </a:lvl5pPr>
            <a:lvl6pPr marL="2285066" indent="0">
              <a:buNone/>
              <a:defRPr sz="900"/>
            </a:lvl6pPr>
            <a:lvl7pPr marL="2742081" indent="0">
              <a:buNone/>
              <a:defRPr sz="900"/>
            </a:lvl7pPr>
            <a:lvl8pPr marL="3199095" indent="0">
              <a:buNone/>
              <a:defRPr sz="900"/>
            </a:lvl8pPr>
            <a:lvl9pPr marL="3656108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4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theme" Target="../theme/theme3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3" y="274638"/>
            <a:ext cx="8229601" cy="1143000"/>
          </a:xfrm>
          <a:prstGeom prst="rect">
            <a:avLst/>
          </a:prstGeom>
        </p:spPr>
        <p:txBody>
          <a:bodyPr vert="horz" lIns="91403" tIns="45700" rIns="91403" bIns="45700" rtlCol="0" anchor="ctr">
            <a:normAutofit/>
          </a:bodyPr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600204"/>
            <a:ext cx="8229601" cy="4525963"/>
          </a:xfrm>
          <a:prstGeom prst="rect">
            <a:avLst/>
          </a:prstGeom>
        </p:spPr>
        <p:txBody>
          <a:bodyPr vert="horz" lIns="91403" tIns="45700" rIns="91403" bIns="4570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6356354"/>
            <a:ext cx="2133601" cy="365125"/>
          </a:xfrm>
          <a:prstGeom prst="rect">
            <a:avLst/>
          </a:prstGeom>
        </p:spPr>
        <p:txBody>
          <a:bodyPr vert="horz" lIns="91403" tIns="45700" rIns="91403" bIns="4570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80CDF-F19C-D241-ABF2-951EFA49647E}" type="datetimeFigureOut">
              <a:rPr lang="en-US" smtClean="0"/>
              <a:t>16-10-13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56354"/>
            <a:ext cx="2895600" cy="365125"/>
          </a:xfrm>
          <a:prstGeom prst="rect">
            <a:avLst/>
          </a:prstGeom>
        </p:spPr>
        <p:txBody>
          <a:bodyPr vert="horz" lIns="91403" tIns="45700" rIns="91403" bIns="4570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3" y="6356354"/>
            <a:ext cx="2133601" cy="365125"/>
          </a:xfrm>
          <a:prstGeom prst="rect">
            <a:avLst/>
          </a:prstGeom>
        </p:spPr>
        <p:txBody>
          <a:bodyPr vert="horz" lIns="91403" tIns="45700" rIns="91403" bIns="4570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DDF94-19EF-044C-97AF-9256F5298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51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01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60" indent="-342760" algn="l" defTabSz="457014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47" indent="-285634" algn="l" defTabSz="457014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34" indent="-228507" algn="l" defTabSz="457014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48" indent="-228507" algn="l" defTabSz="457014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562" indent="-228507" algn="l" defTabSz="457014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574" indent="-228507" algn="l" defTabSz="45701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588" indent="-228507" algn="l" defTabSz="45701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602" indent="-228507" algn="l" defTabSz="45701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612" indent="-228507" algn="l" defTabSz="45701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1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14" algn="l" defTabSz="45701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25" algn="l" defTabSz="45701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40" algn="l" defTabSz="45701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54" algn="l" defTabSz="45701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66" algn="l" defTabSz="45701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081" algn="l" defTabSz="45701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095" algn="l" defTabSz="45701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108" algn="l" defTabSz="45701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9624" y="515667"/>
            <a:ext cx="8227987" cy="114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394" tIns="45695" rIns="91394" bIns="4569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sv-SE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8006" y="2005361"/>
            <a:ext cx="7915124" cy="3886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394" tIns="45695" rIns="91394" bIns="4569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5" y="6487168"/>
            <a:ext cx="9144000" cy="0"/>
          </a:xfrm>
          <a:prstGeom prst="line">
            <a:avLst/>
          </a:prstGeom>
          <a:noFill/>
          <a:ln w="6350">
            <a:solidFill>
              <a:srgbClr val="808080"/>
            </a:solidFill>
            <a:round/>
            <a:headEnd/>
            <a:tailEnd/>
          </a:ln>
          <a:effectLst/>
        </p:spPr>
        <p:txBody>
          <a:bodyPr lIns="92324" tIns="46166" rIns="92324" bIns="46166"/>
          <a:lstStyle/>
          <a:p>
            <a:pPr defTabSz="914025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pic>
        <p:nvPicPr>
          <p:cNvPr id="2053" name="Picture 11" descr="LundUniversity_C_CMYK [Converted]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3429" y="6507863"/>
            <a:ext cx="540254" cy="326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Bildobjekt 8" descr="MGG Logo Horizontal White Background Letterhead updated.png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6204" y="6498314"/>
            <a:ext cx="1464330" cy="359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5214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3638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+mj-lt"/>
          <a:ea typeface="ＭＳ Ｐゴシック" charset="0"/>
          <a:cs typeface="+mj-cs"/>
        </a:defRPr>
      </a:lvl1pPr>
      <a:lvl2pPr algn="l" defTabSz="913638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  <a:ea typeface="ＭＳ Ｐゴシック" charset="0"/>
        </a:defRPr>
      </a:lvl2pPr>
      <a:lvl3pPr algn="l" defTabSz="913638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  <a:ea typeface="ＭＳ Ｐゴシック" charset="0"/>
        </a:defRPr>
      </a:lvl3pPr>
      <a:lvl4pPr algn="l" defTabSz="913638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  <a:ea typeface="ＭＳ Ｐゴシック" charset="0"/>
        </a:defRPr>
      </a:lvl4pPr>
      <a:lvl5pPr algn="l" defTabSz="913638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  <a:ea typeface="ＭＳ Ｐゴシック" charset="0"/>
        </a:defRPr>
      </a:lvl5pPr>
      <a:lvl6pPr marL="461630" algn="l" defTabSz="913638" rtl="0" fontAlgn="base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</a:defRPr>
      </a:lvl6pPr>
      <a:lvl7pPr marL="923258" algn="l" defTabSz="913638" rtl="0" fontAlgn="base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</a:defRPr>
      </a:lvl7pPr>
      <a:lvl8pPr marL="1384888" algn="l" defTabSz="913638" rtl="0" fontAlgn="base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</a:defRPr>
      </a:lvl8pPr>
      <a:lvl9pPr marL="1846516" algn="l" defTabSz="913638" rtl="0" fontAlgn="base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</a:defRPr>
      </a:lvl9pPr>
    </p:titleStyle>
    <p:bodyStyle>
      <a:lvl1pPr marL="270887" indent="-270887" algn="l" defTabSz="913638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134" indent="-285312" algn="l" defTabSz="913638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1147661" indent="-229212" algn="l" defTabSz="913638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ＭＳ Ｐゴシック" charset="0"/>
        </a:defRPr>
      </a:lvl3pPr>
      <a:lvl4pPr marL="1599674" indent="-229212" algn="l" defTabSz="913638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ＭＳ Ｐゴシック" charset="0"/>
        </a:defRPr>
      </a:lvl4pPr>
      <a:lvl5pPr marL="2056494" indent="-229212" algn="l" defTabSz="913638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0"/>
        </a:defRPr>
      </a:lvl5pPr>
      <a:lvl6pPr marL="2518124" indent="-229212" algn="l" defTabSz="913638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9754" indent="-229212" algn="l" defTabSz="913638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41381" indent="-229212" algn="l" defTabSz="913638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903012" indent="-229212" algn="l" defTabSz="913638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232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1630" algn="l" defTabSz="9232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23258" algn="l" defTabSz="9232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84888" algn="l" defTabSz="9232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46516" algn="l" defTabSz="9232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08147" algn="l" defTabSz="9232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69776" algn="l" defTabSz="9232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31404" algn="l" defTabSz="9232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93035" algn="l" defTabSz="9232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9620" y="515663"/>
            <a:ext cx="8227987" cy="114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30" tIns="45715" rIns="91430" bIns="4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sv-SE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8006" y="2005357"/>
            <a:ext cx="7915124" cy="3886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1" y="6487168"/>
            <a:ext cx="9144000" cy="0"/>
          </a:xfrm>
          <a:prstGeom prst="line">
            <a:avLst/>
          </a:prstGeom>
          <a:noFill/>
          <a:ln w="6350">
            <a:solidFill>
              <a:srgbClr val="808080"/>
            </a:solidFill>
            <a:round/>
            <a:headEnd/>
            <a:tailEnd/>
          </a:ln>
          <a:effectLst/>
        </p:spPr>
        <p:txBody>
          <a:bodyPr lIns="92364" tIns="46182" rIns="92364" bIns="46182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pic>
        <p:nvPicPr>
          <p:cNvPr id="2053" name="Picture 11" descr="LundUniversity_C_CMYK [Converted]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3429" y="6507859"/>
            <a:ext cx="540254" cy="326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Bildobjekt 8" descr="MGG Logo Horizontal White Background Letterhead updated.png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6204" y="6498310"/>
            <a:ext cx="1464330" cy="359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024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014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+mj-lt"/>
          <a:ea typeface="ＭＳ Ｐゴシック" charset="0"/>
          <a:cs typeface="+mj-cs"/>
        </a:defRPr>
      </a:lvl1pPr>
      <a:lvl2pPr algn="l" defTabSz="914014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  <a:ea typeface="ＭＳ Ｐゴシック" charset="0"/>
        </a:defRPr>
      </a:lvl2pPr>
      <a:lvl3pPr algn="l" defTabSz="914014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  <a:ea typeface="ＭＳ Ｐゴシック" charset="0"/>
        </a:defRPr>
      </a:lvl3pPr>
      <a:lvl4pPr algn="l" defTabSz="914014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  <a:ea typeface="ＭＳ Ｐゴシック" charset="0"/>
        </a:defRPr>
      </a:lvl4pPr>
      <a:lvl5pPr algn="l" defTabSz="914014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  <a:ea typeface="ＭＳ Ｐゴシック" charset="0"/>
        </a:defRPr>
      </a:lvl5pPr>
      <a:lvl6pPr marL="461818" algn="l" defTabSz="914014" rtl="0" fontAlgn="base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</a:defRPr>
      </a:lvl6pPr>
      <a:lvl7pPr marL="923635" algn="l" defTabSz="914014" rtl="0" fontAlgn="base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</a:defRPr>
      </a:lvl7pPr>
      <a:lvl8pPr marL="1385453" algn="l" defTabSz="914014" rtl="0" fontAlgn="base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</a:defRPr>
      </a:lvl8pPr>
      <a:lvl9pPr marL="1847271" algn="l" defTabSz="914014" rtl="0" fontAlgn="base">
        <a:spcBef>
          <a:spcPct val="0"/>
        </a:spcBef>
        <a:spcAft>
          <a:spcPct val="0"/>
        </a:spcAft>
        <a:defRPr sz="3000" b="1">
          <a:solidFill>
            <a:srgbClr val="996633"/>
          </a:solidFill>
          <a:latin typeface="Arial" charset="0"/>
        </a:defRPr>
      </a:lvl9pPr>
    </p:titleStyle>
    <p:bodyStyle>
      <a:lvl1pPr marL="270998" indent="-270998" algn="l" defTabSz="914014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437" indent="-285429" algn="l" defTabSz="914014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1148130" indent="-229306" algn="l" defTabSz="914014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ＭＳ Ｐゴシック" charset="0"/>
        </a:defRPr>
      </a:lvl3pPr>
      <a:lvl4pPr marL="1600327" indent="-229306" algn="l" defTabSz="914014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ＭＳ Ｐゴシック" charset="0"/>
        </a:defRPr>
      </a:lvl4pPr>
      <a:lvl5pPr marL="2057334" indent="-229306" algn="l" defTabSz="914014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0"/>
        </a:defRPr>
      </a:lvl5pPr>
      <a:lvl6pPr marL="2519152" indent="-229306" algn="l" defTabSz="914014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80970" indent="-229306" algn="l" defTabSz="914014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42787" indent="-229306" algn="l" defTabSz="914014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904605" indent="-229306" algn="l" defTabSz="914014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236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1818" algn="l" defTabSz="9236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23635" algn="l" defTabSz="9236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85453" algn="l" defTabSz="9236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47271" algn="l" defTabSz="9236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09089" algn="l" defTabSz="9236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70906" algn="l" defTabSz="9236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32724" algn="l" defTabSz="9236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94542" algn="l" defTabSz="9236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4" Type="http://schemas.openxmlformats.org/officeDocument/2006/relationships/image" Target="../media/image5.ti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2.emf"/><Relationship Id="rId6" Type="http://schemas.openxmlformats.org/officeDocument/2006/relationships/oleObject" Target="../embeddings/Microsoft_Word_97_-_2004_Document1.doc"/><Relationship Id="rId7" Type="http://schemas.openxmlformats.org/officeDocument/2006/relationships/image" Target="../media/image1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14.png"/><Relationship Id="rId5" Type="http://schemas.openxmlformats.org/officeDocument/2006/relationships/oleObject" Target="../embeddings/oleObject2.bin"/><Relationship Id="rId6" Type="http://schemas.openxmlformats.org/officeDocument/2006/relationships/image" Target="../media/image12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3" name="Rectangle 2"/>
          <p:cNvSpPr>
            <a:spLocks noChangeArrowheads="1"/>
          </p:cNvSpPr>
          <p:nvPr/>
        </p:nvSpPr>
        <p:spPr bwMode="auto">
          <a:xfrm>
            <a:off x="459624" y="159160"/>
            <a:ext cx="8227987" cy="114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94" tIns="45695" rIns="91394" bIns="45695" anchor="ctr"/>
          <a:lstStyle/>
          <a:p>
            <a:pPr defTabSz="913638"/>
            <a:r>
              <a:rPr lang="sv-SE" sz="3000" b="1">
                <a:solidFill>
                  <a:srgbClr val="996633"/>
                </a:solidFill>
              </a:rPr>
              <a:t>Sporulation in </a:t>
            </a:r>
            <a:r>
              <a:rPr lang="sv-SE" sz="3000" b="1" i="1">
                <a:solidFill>
                  <a:srgbClr val="996633"/>
                </a:solidFill>
              </a:rPr>
              <a:t>Streptomyces</a:t>
            </a:r>
            <a:r>
              <a:rPr lang="sv-SE" sz="3000" b="1">
                <a:solidFill>
                  <a:srgbClr val="996633"/>
                </a:solidFill>
              </a:rPr>
              <a:t> </a:t>
            </a:r>
          </a:p>
        </p:txBody>
      </p:sp>
      <p:sp>
        <p:nvSpPr>
          <p:cNvPr id="122884" name="Line 4"/>
          <p:cNvSpPr>
            <a:spLocks noChangeShapeType="1"/>
          </p:cNvSpPr>
          <p:nvPr/>
        </p:nvSpPr>
        <p:spPr bwMode="auto">
          <a:xfrm>
            <a:off x="548322" y="1330538"/>
            <a:ext cx="7808686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324" tIns="46166" rIns="92324" bIns="46166"/>
          <a:lstStyle/>
          <a:p>
            <a:endParaRPr lang="en-US"/>
          </a:p>
        </p:txBody>
      </p:sp>
      <p:pic>
        <p:nvPicPr>
          <p:cNvPr id="122891" name="Picture 11" descr="sporbildn_txhorisont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41" b="50565"/>
          <a:stretch>
            <a:fillRect/>
          </a:stretch>
        </p:blipFill>
        <p:spPr bwMode="auto">
          <a:xfrm>
            <a:off x="733779" y="1674313"/>
            <a:ext cx="7676444" cy="4572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247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1" name="Group 2"/>
          <p:cNvGrpSpPr>
            <a:grpSpLocks/>
          </p:cNvGrpSpPr>
          <p:nvPr/>
        </p:nvGrpSpPr>
        <p:grpSpPr bwMode="auto">
          <a:xfrm>
            <a:off x="1611851" y="765279"/>
            <a:ext cx="5600777" cy="5104575"/>
            <a:chOff x="1379" y="126"/>
            <a:chExt cx="2920" cy="2664"/>
          </a:xfrm>
        </p:grpSpPr>
        <p:pic>
          <p:nvPicPr>
            <p:cNvPr id="25602" name="Picture 3" descr="Table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4177"/>
            <a:stretch>
              <a:fillRect/>
            </a:stretch>
          </p:blipFill>
          <p:spPr bwMode="auto">
            <a:xfrm>
              <a:off x="1379" y="126"/>
              <a:ext cx="2920" cy="2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5284" name="Rectangle 4"/>
            <p:cNvSpPr>
              <a:spLocks noChangeArrowheads="1"/>
            </p:cNvSpPr>
            <p:nvPr/>
          </p:nvSpPr>
          <p:spPr bwMode="auto">
            <a:xfrm>
              <a:off x="2156" y="1960"/>
              <a:ext cx="320" cy="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000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+</a:t>
              </a:r>
              <a:endParaRPr lang="sv-SE" sz="120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225285" name="Rectangle 5"/>
            <p:cNvSpPr>
              <a:spLocks noChangeArrowheads="1"/>
            </p:cNvSpPr>
            <p:nvPr/>
          </p:nvSpPr>
          <p:spPr bwMode="auto">
            <a:xfrm>
              <a:off x="2156" y="2132"/>
              <a:ext cx="320" cy="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000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+</a:t>
              </a:r>
              <a:endParaRPr lang="sv-SE" sz="120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225286" name="Rectangle 6"/>
            <p:cNvSpPr>
              <a:spLocks noChangeArrowheads="1"/>
            </p:cNvSpPr>
            <p:nvPr/>
          </p:nvSpPr>
          <p:spPr bwMode="auto">
            <a:xfrm>
              <a:off x="2156" y="2228"/>
              <a:ext cx="320" cy="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000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+</a:t>
              </a:r>
              <a:endParaRPr lang="sv-SE" sz="120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225287" name="Rectangle 7"/>
            <p:cNvSpPr>
              <a:spLocks noChangeArrowheads="1"/>
            </p:cNvSpPr>
            <p:nvPr/>
          </p:nvSpPr>
          <p:spPr bwMode="auto">
            <a:xfrm>
              <a:off x="2156" y="2408"/>
              <a:ext cx="320" cy="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000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+</a:t>
              </a:r>
              <a:endParaRPr lang="sv-SE" sz="120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225288" name="Rectangle 8"/>
            <p:cNvSpPr>
              <a:spLocks noChangeArrowheads="1"/>
            </p:cNvSpPr>
            <p:nvPr/>
          </p:nvSpPr>
          <p:spPr bwMode="auto">
            <a:xfrm>
              <a:off x="2156" y="1664"/>
              <a:ext cx="320" cy="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000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+</a:t>
              </a:r>
              <a:endParaRPr lang="sv-SE" sz="120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225289" name="Rectangle 9"/>
            <p:cNvSpPr>
              <a:spLocks noChangeArrowheads="1"/>
            </p:cNvSpPr>
            <p:nvPr/>
          </p:nvSpPr>
          <p:spPr bwMode="auto">
            <a:xfrm>
              <a:off x="2156" y="1852"/>
              <a:ext cx="320" cy="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000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-</a:t>
              </a:r>
              <a:endParaRPr lang="sv-SE" sz="120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582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42" name="Text Box 2"/>
          <p:cNvSpPr txBox="1">
            <a:spLocks noChangeArrowheads="1"/>
          </p:cNvSpPr>
          <p:nvPr/>
        </p:nvSpPr>
        <p:spPr bwMode="auto">
          <a:xfrm>
            <a:off x="564450" y="2051517"/>
            <a:ext cx="1086959" cy="520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15" tIns="46162" rIns="92315" bIns="46162">
            <a:spAutoFit/>
          </a:bodyPr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2800">
                <a:solidFill>
                  <a:srgbClr val="233D7D"/>
                </a:solidFill>
                <a:latin typeface="Chalkboard Bold" charset="0"/>
                <a:ea typeface="ＭＳ Ｐゴシック" charset="0"/>
              </a:rPr>
              <a:t>WhiH</a:t>
            </a:r>
          </a:p>
        </p:txBody>
      </p:sp>
      <p:sp>
        <p:nvSpPr>
          <p:cNvPr id="266243" name="Line 3"/>
          <p:cNvSpPr>
            <a:spLocks noChangeShapeType="1"/>
          </p:cNvSpPr>
          <p:nvPr/>
        </p:nvSpPr>
        <p:spPr bwMode="auto">
          <a:xfrm>
            <a:off x="1846540" y="2312526"/>
            <a:ext cx="1114374" cy="0"/>
          </a:xfrm>
          <a:prstGeom prst="line">
            <a:avLst/>
          </a:prstGeom>
          <a:noFill/>
          <a:ln w="38100">
            <a:solidFill>
              <a:srgbClr val="233D7D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15" tIns="46162" rIns="92315" bIns="46162" anchor="ctr"/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66244" name="Text Box 4"/>
          <p:cNvSpPr txBox="1">
            <a:spLocks noChangeArrowheads="1"/>
          </p:cNvSpPr>
          <p:nvPr/>
        </p:nvSpPr>
        <p:spPr bwMode="auto">
          <a:xfrm>
            <a:off x="3073808" y="2038780"/>
            <a:ext cx="1909436" cy="524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15" tIns="46162" rIns="92315" bIns="46162">
            <a:spAutoFit/>
          </a:bodyPr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2800">
                <a:solidFill>
                  <a:srgbClr val="233D7D"/>
                </a:solidFill>
                <a:latin typeface="Chalkboard Bold" charset="0"/>
                <a:ea typeface="ＭＳ Ｐゴシック" charset="0"/>
              </a:rPr>
              <a:t>dynA dynB</a:t>
            </a:r>
          </a:p>
        </p:txBody>
      </p:sp>
      <p:sp>
        <p:nvSpPr>
          <p:cNvPr id="266245" name="Line 5"/>
          <p:cNvSpPr>
            <a:spLocks noChangeShapeType="1"/>
          </p:cNvSpPr>
          <p:nvPr/>
        </p:nvSpPr>
        <p:spPr bwMode="auto">
          <a:xfrm>
            <a:off x="5304165" y="2312526"/>
            <a:ext cx="825702" cy="0"/>
          </a:xfrm>
          <a:prstGeom prst="line">
            <a:avLst/>
          </a:prstGeom>
          <a:noFill/>
          <a:ln w="38100">
            <a:solidFill>
              <a:srgbClr val="233D7D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15" tIns="46162" rIns="92315" bIns="46162" anchor="ctr"/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66246" name="Text Box 6"/>
          <p:cNvSpPr txBox="1">
            <a:spLocks noChangeArrowheads="1"/>
          </p:cNvSpPr>
          <p:nvPr/>
        </p:nvSpPr>
        <p:spPr bwMode="auto">
          <a:xfrm>
            <a:off x="6286297" y="1954427"/>
            <a:ext cx="2430021" cy="709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15" tIns="46162" rIns="92315" bIns="46162">
            <a:spAutoFit/>
          </a:bodyPr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2000">
                <a:solidFill>
                  <a:srgbClr val="233D7D"/>
                </a:solidFill>
                <a:latin typeface="Chalkboard Bold" charset="0"/>
                <a:ea typeface="ＭＳ Ｐゴシック" charset="0"/>
              </a:rPr>
              <a:t>Cell division</a:t>
            </a:r>
          </a:p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2000">
                <a:solidFill>
                  <a:srgbClr val="233D7D"/>
                </a:solidFill>
                <a:latin typeface="Chalkboard Bold" charset="0"/>
                <a:ea typeface="ＭＳ Ｐゴシック" charset="0"/>
              </a:rPr>
              <a:t>FtsZ ring assembly</a:t>
            </a:r>
            <a:endParaRPr lang="sv-SE" sz="2800">
              <a:solidFill>
                <a:srgbClr val="233D7D"/>
              </a:solidFill>
              <a:latin typeface="Chalkboard Bold" charset="0"/>
              <a:ea typeface="ＭＳ Ｐゴシック" charset="0"/>
            </a:endParaRPr>
          </a:p>
        </p:txBody>
      </p:sp>
      <p:sp>
        <p:nvSpPr>
          <p:cNvPr id="266247" name="Line 7"/>
          <p:cNvSpPr>
            <a:spLocks noChangeShapeType="1"/>
          </p:cNvSpPr>
          <p:nvPr/>
        </p:nvSpPr>
        <p:spPr bwMode="auto">
          <a:xfrm>
            <a:off x="1846543" y="2478048"/>
            <a:ext cx="1515937" cy="580916"/>
          </a:xfrm>
          <a:prstGeom prst="line">
            <a:avLst/>
          </a:prstGeom>
          <a:noFill/>
          <a:ln w="38100">
            <a:solidFill>
              <a:srgbClr val="233D7D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15" tIns="46162" rIns="92315" bIns="46162" anchor="ctr"/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66248" name="Text Box 8"/>
          <p:cNvSpPr txBox="1">
            <a:spLocks noChangeArrowheads="1"/>
          </p:cNvSpPr>
          <p:nvPr/>
        </p:nvSpPr>
        <p:spPr bwMode="auto">
          <a:xfrm>
            <a:off x="3525364" y="2815462"/>
            <a:ext cx="1007937" cy="520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15" tIns="46162" rIns="92315" bIns="46162">
            <a:spAutoFit/>
          </a:bodyPr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2800">
                <a:solidFill>
                  <a:srgbClr val="233D7D"/>
                </a:solidFill>
                <a:latin typeface="Chalkboard Bold" charset="0"/>
                <a:ea typeface="ＭＳ Ｐゴシック" charset="0"/>
              </a:rPr>
              <a:t>geoA</a:t>
            </a:r>
          </a:p>
        </p:txBody>
      </p:sp>
      <p:sp>
        <p:nvSpPr>
          <p:cNvPr id="266249" name="Line 9"/>
          <p:cNvSpPr>
            <a:spLocks noChangeShapeType="1"/>
          </p:cNvSpPr>
          <p:nvPr/>
        </p:nvSpPr>
        <p:spPr bwMode="auto">
          <a:xfrm>
            <a:off x="4865511" y="3076471"/>
            <a:ext cx="1264356" cy="0"/>
          </a:xfrm>
          <a:prstGeom prst="line">
            <a:avLst/>
          </a:prstGeom>
          <a:noFill/>
          <a:ln w="38100">
            <a:solidFill>
              <a:srgbClr val="233D7D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15" tIns="46162" rIns="92315" bIns="46162" anchor="ctr"/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66250" name="Text Box 10"/>
          <p:cNvSpPr txBox="1">
            <a:spLocks noChangeArrowheads="1"/>
          </p:cNvSpPr>
          <p:nvPr/>
        </p:nvSpPr>
        <p:spPr bwMode="auto">
          <a:xfrm>
            <a:off x="6286304" y="2896627"/>
            <a:ext cx="2301901" cy="401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15" tIns="46162" rIns="92315" bIns="46162">
            <a:spAutoFit/>
          </a:bodyPr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2000">
                <a:solidFill>
                  <a:srgbClr val="233D7D"/>
                </a:solidFill>
                <a:latin typeface="Chalkboard Bold" charset="0"/>
                <a:ea typeface="ＭＳ Ｐゴシック" charset="0"/>
              </a:rPr>
              <a:t>Geosmin synthesis</a:t>
            </a:r>
            <a:endParaRPr lang="sv-SE" sz="2800">
              <a:solidFill>
                <a:srgbClr val="233D7D"/>
              </a:solidFill>
              <a:latin typeface="Chalkboard Bold" charset="0"/>
              <a:ea typeface="ＭＳ Ｐゴシック" charset="0"/>
            </a:endParaRPr>
          </a:p>
        </p:txBody>
      </p:sp>
      <p:grpSp>
        <p:nvGrpSpPr>
          <p:cNvPr id="266262" name="Group 22"/>
          <p:cNvGrpSpPr>
            <a:grpSpLocks/>
          </p:cNvGrpSpPr>
          <p:nvPr/>
        </p:nvGrpSpPr>
        <p:grpSpPr bwMode="auto">
          <a:xfrm>
            <a:off x="1841702" y="2700867"/>
            <a:ext cx="7302298" cy="1354412"/>
            <a:chOff x="1142" y="1697"/>
            <a:chExt cx="4528" cy="851"/>
          </a:xfrm>
        </p:grpSpPr>
        <p:sp>
          <p:nvSpPr>
            <p:cNvPr id="266251" name="Text Box 11"/>
            <p:cNvSpPr txBox="1">
              <a:spLocks noChangeArrowheads="1"/>
            </p:cNvSpPr>
            <p:nvPr/>
          </p:nvSpPr>
          <p:spPr bwMode="auto">
            <a:xfrm>
              <a:off x="1972" y="2315"/>
              <a:ext cx="96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>
                  <a:solidFill>
                    <a:srgbClr val="233D7D"/>
                  </a:solidFill>
                  <a:latin typeface="Chalkboard Bold" charset="0"/>
                  <a:ea typeface="ＭＳ Ｐゴシック" charset="0"/>
                </a:rPr>
                <a:t>Sven5429-32</a:t>
              </a:r>
              <a:endParaRPr lang="sv-SE" sz="2800">
                <a:solidFill>
                  <a:srgbClr val="233D7D"/>
                </a:solidFill>
                <a:latin typeface="Chalkboard Bold" charset="0"/>
                <a:ea typeface="ＭＳ Ｐゴシック" charset="0"/>
              </a:endParaRPr>
            </a:p>
          </p:txBody>
        </p:sp>
        <p:sp>
          <p:nvSpPr>
            <p:cNvPr id="266252" name="Line 12"/>
            <p:cNvSpPr>
              <a:spLocks noChangeShapeType="1"/>
            </p:cNvSpPr>
            <p:nvPr/>
          </p:nvSpPr>
          <p:spPr bwMode="auto">
            <a:xfrm>
              <a:off x="3151" y="2429"/>
              <a:ext cx="683" cy="0"/>
            </a:xfrm>
            <a:prstGeom prst="line">
              <a:avLst/>
            </a:prstGeom>
            <a:noFill/>
            <a:ln w="38100">
              <a:solidFill>
                <a:srgbClr val="233D7D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266253" name="Text Box 13"/>
            <p:cNvSpPr txBox="1">
              <a:spLocks noChangeArrowheads="1"/>
            </p:cNvSpPr>
            <p:nvPr/>
          </p:nvSpPr>
          <p:spPr bwMode="auto">
            <a:xfrm>
              <a:off x="3898" y="2316"/>
              <a:ext cx="1772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600">
                  <a:solidFill>
                    <a:srgbClr val="233D7D"/>
                  </a:solidFill>
                  <a:latin typeface="Chalkboard Bold" charset="0"/>
                  <a:ea typeface="ＭＳ Ｐゴシック" charset="0"/>
                </a:rPr>
                <a:t>Glutamate transport?</a:t>
              </a:r>
            </a:p>
          </p:txBody>
        </p:sp>
        <p:sp>
          <p:nvSpPr>
            <p:cNvPr id="266257" name="Line 17"/>
            <p:cNvSpPr>
              <a:spLocks noChangeShapeType="1"/>
            </p:cNvSpPr>
            <p:nvPr/>
          </p:nvSpPr>
          <p:spPr bwMode="auto">
            <a:xfrm>
              <a:off x="1142" y="1697"/>
              <a:ext cx="813" cy="632"/>
            </a:xfrm>
            <a:prstGeom prst="line">
              <a:avLst/>
            </a:prstGeom>
            <a:noFill/>
            <a:ln w="38100">
              <a:solidFill>
                <a:srgbClr val="233D7D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266264" name="Group 24"/>
          <p:cNvGrpSpPr>
            <a:grpSpLocks/>
          </p:cNvGrpSpPr>
          <p:nvPr/>
        </p:nvGrpSpPr>
        <p:grpSpPr bwMode="auto">
          <a:xfrm>
            <a:off x="1854603" y="3046231"/>
            <a:ext cx="6839454" cy="2291836"/>
            <a:chOff x="1150" y="1914"/>
            <a:chExt cx="4241" cy="1440"/>
          </a:xfrm>
        </p:grpSpPr>
        <p:sp>
          <p:nvSpPr>
            <p:cNvPr id="266254" name="Text Box 14"/>
            <p:cNvSpPr txBox="1">
              <a:spLocks noChangeArrowheads="1"/>
            </p:cNvSpPr>
            <p:nvPr/>
          </p:nvSpPr>
          <p:spPr bwMode="auto">
            <a:xfrm>
              <a:off x="1947" y="2950"/>
              <a:ext cx="344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>
                  <a:solidFill>
                    <a:srgbClr val="233D7D"/>
                  </a:solidFill>
                  <a:latin typeface="Chalkboard Bold" charset="0"/>
                  <a:ea typeface="ＭＳ Ｐゴシック" charset="0"/>
                </a:rPr>
                <a:t>10 other loci are repressed by WhiH late in sporulation</a:t>
              </a:r>
              <a:endParaRPr lang="sv-SE" sz="2800">
                <a:solidFill>
                  <a:srgbClr val="233D7D"/>
                </a:solidFill>
                <a:latin typeface="Chalkboard Bold" charset="0"/>
                <a:ea typeface="ＭＳ Ｐゴシック" charset="0"/>
              </a:endParaRPr>
            </a:p>
          </p:txBody>
        </p:sp>
        <p:grpSp>
          <p:nvGrpSpPr>
            <p:cNvPr id="68623" name="Group 23"/>
            <p:cNvGrpSpPr>
              <a:grpSpLocks/>
            </p:cNvGrpSpPr>
            <p:nvPr/>
          </p:nvGrpSpPr>
          <p:grpSpPr bwMode="auto">
            <a:xfrm>
              <a:off x="1150" y="1914"/>
              <a:ext cx="868" cy="1108"/>
              <a:chOff x="1150" y="1914"/>
              <a:chExt cx="868" cy="1108"/>
            </a:xfrm>
          </p:grpSpPr>
          <p:sp>
            <p:nvSpPr>
              <p:cNvPr id="266258" name="Line 18"/>
              <p:cNvSpPr>
                <a:spLocks noChangeShapeType="1"/>
              </p:cNvSpPr>
              <p:nvPr/>
            </p:nvSpPr>
            <p:spPr bwMode="auto">
              <a:xfrm>
                <a:off x="1150" y="1914"/>
                <a:ext cx="803" cy="1059"/>
              </a:xfrm>
              <a:prstGeom prst="line">
                <a:avLst/>
              </a:prstGeom>
              <a:noFill/>
              <a:ln w="38100">
                <a:solidFill>
                  <a:srgbClr val="233D7D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defTabSz="923258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266259" name="Line 19"/>
              <p:cNvSpPr>
                <a:spLocks noChangeShapeType="1"/>
              </p:cNvSpPr>
              <p:nvPr/>
            </p:nvSpPr>
            <p:spPr bwMode="auto">
              <a:xfrm flipH="1">
                <a:off x="1880" y="2914"/>
                <a:ext cx="138" cy="108"/>
              </a:xfrm>
              <a:prstGeom prst="line">
                <a:avLst/>
              </a:prstGeom>
              <a:noFill/>
              <a:ln w="38100">
                <a:solidFill>
                  <a:srgbClr val="233D7D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defTabSz="923258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>
                  <a:solidFill>
                    <a:srgbClr val="000000"/>
                  </a:solidFill>
                  <a:latin typeface="Arial" charset="0"/>
                  <a:ea typeface="ＭＳ Ｐゴシック" charset="0"/>
                </a:endParaRPr>
              </a:p>
            </p:txBody>
          </p:sp>
        </p:grpSp>
      </p:grpSp>
      <p:sp>
        <p:nvSpPr>
          <p:cNvPr id="68620" name="Rectangle 2"/>
          <p:cNvSpPr>
            <a:spLocks noChangeArrowheads="1"/>
          </p:cNvSpPr>
          <p:nvPr/>
        </p:nvSpPr>
        <p:spPr bwMode="auto">
          <a:xfrm>
            <a:off x="396724" y="159161"/>
            <a:ext cx="8427962" cy="114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85" tIns="45690" rIns="91385" bIns="45690" anchor="ctr"/>
          <a:lstStyle/>
          <a:p>
            <a:pPr defTabSz="913545" fontAlgn="base">
              <a:spcBef>
                <a:spcPct val="0"/>
              </a:spcBef>
              <a:spcAft>
                <a:spcPct val="0"/>
              </a:spcAft>
            </a:pPr>
            <a:r>
              <a:rPr lang="sv-SE" sz="3000" b="1" dirty="0">
                <a:solidFill>
                  <a:srgbClr val="996633"/>
                </a:solidFill>
                <a:latin typeface="Arial" charset="0"/>
                <a:ea typeface="ＭＳ Ｐゴシック" charset="0"/>
              </a:rPr>
              <a:t>The </a:t>
            </a:r>
            <a:r>
              <a:rPr lang="sv-SE" sz="3000" b="1" dirty="0" err="1">
                <a:solidFill>
                  <a:srgbClr val="996633"/>
                </a:solidFill>
                <a:latin typeface="Arial" charset="0"/>
                <a:ea typeface="ＭＳ Ｐゴシック" charset="0"/>
              </a:rPr>
              <a:t>WhiH</a:t>
            </a:r>
            <a:r>
              <a:rPr lang="sv-SE" sz="3000" b="1" dirty="0">
                <a:solidFill>
                  <a:srgbClr val="996633"/>
                </a:solidFill>
                <a:latin typeface="Arial" charset="0"/>
                <a:ea typeface="ＭＳ Ｐゴシック" charset="0"/>
              </a:rPr>
              <a:t> </a:t>
            </a:r>
            <a:r>
              <a:rPr lang="sv-SE" sz="3000" b="1" dirty="0" err="1">
                <a:solidFill>
                  <a:srgbClr val="996633"/>
                </a:solidFill>
                <a:latin typeface="Arial" charset="0"/>
                <a:ea typeface="ＭＳ Ｐゴシック" charset="0"/>
              </a:rPr>
              <a:t>regulon</a:t>
            </a:r>
            <a:r>
              <a:rPr lang="sv-SE" sz="3000" b="1" dirty="0">
                <a:solidFill>
                  <a:srgbClr val="996633"/>
                </a:solidFill>
                <a:latin typeface="Arial" charset="0"/>
                <a:ea typeface="ＭＳ Ｐゴシック" charset="0"/>
              </a:rPr>
              <a:t> in </a:t>
            </a:r>
            <a:r>
              <a:rPr lang="sv-SE" sz="3000" b="1" i="1" dirty="0">
                <a:solidFill>
                  <a:srgbClr val="996633"/>
                </a:solidFill>
                <a:latin typeface="Arial" charset="0"/>
                <a:ea typeface="ＭＳ Ｐゴシック" charset="0"/>
              </a:rPr>
              <a:t>S. </a:t>
            </a:r>
            <a:r>
              <a:rPr lang="sv-SE" sz="3000" b="1" i="1" dirty="0" err="1">
                <a:solidFill>
                  <a:srgbClr val="996633"/>
                </a:solidFill>
                <a:latin typeface="Arial" charset="0"/>
                <a:ea typeface="ＭＳ Ｐゴシック" charset="0"/>
              </a:rPr>
              <a:t>venezuelae</a:t>
            </a:r>
            <a:endParaRPr lang="sv-SE" sz="3000" b="1" i="1" dirty="0">
              <a:solidFill>
                <a:srgbClr val="996633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68621" name="Line 4"/>
          <p:cNvSpPr>
            <a:spLocks noChangeShapeType="1"/>
          </p:cNvSpPr>
          <p:nvPr/>
        </p:nvSpPr>
        <p:spPr bwMode="auto">
          <a:xfrm>
            <a:off x="548323" y="1330538"/>
            <a:ext cx="7808686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315" tIns="46162" rIns="92315" bIns="46162"/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4" name="Text Box 14"/>
          <p:cNvSpPr txBox="1">
            <a:spLocks noChangeArrowheads="1"/>
          </p:cNvSpPr>
          <p:nvPr/>
        </p:nvSpPr>
        <p:spPr bwMode="auto">
          <a:xfrm>
            <a:off x="3186233" y="5740262"/>
            <a:ext cx="1733175" cy="37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92315" tIns="46162" rIns="92315" bIns="46162">
            <a:spAutoFit/>
          </a:bodyPr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dirty="0" err="1">
                <a:solidFill>
                  <a:srgbClr val="233D7D"/>
                </a:solidFill>
                <a:latin typeface="Chalkboard Bold" charset="0"/>
                <a:ea typeface="ＭＳ Ｐゴシック" charset="0"/>
              </a:rPr>
              <a:t>whiH</a:t>
            </a:r>
            <a:endParaRPr lang="sv-SE" sz="2800" dirty="0">
              <a:solidFill>
                <a:srgbClr val="233D7D"/>
              </a:solidFill>
              <a:latin typeface="Chalkboard Bold" charset="0"/>
              <a:ea typeface="ＭＳ Ｐゴシック" charset="0"/>
            </a:endParaRPr>
          </a:p>
        </p:txBody>
      </p:sp>
      <p:grpSp>
        <p:nvGrpSpPr>
          <p:cNvPr id="25" name="Group 23"/>
          <p:cNvGrpSpPr>
            <a:grpSpLocks/>
          </p:cNvGrpSpPr>
          <p:nvPr/>
        </p:nvGrpSpPr>
        <p:grpSpPr bwMode="auto">
          <a:xfrm>
            <a:off x="1712145" y="3224494"/>
            <a:ext cx="1531284" cy="2772351"/>
            <a:chOff x="1150" y="1914"/>
            <a:chExt cx="868" cy="1108"/>
          </a:xfrm>
        </p:grpSpPr>
        <p:sp>
          <p:nvSpPr>
            <p:cNvPr id="26" name="Line 18"/>
            <p:cNvSpPr>
              <a:spLocks noChangeShapeType="1"/>
            </p:cNvSpPr>
            <p:nvPr/>
          </p:nvSpPr>
          <p:spPr bwMode="auto">
            <a:xfrm>
              <a:off x="1150" y="1914"/>
              <a:ext cx="803" cy="1059"/>
            </a:xfrm>
            <a:prstGeom prst="line">
              <a:avLst/>
            </a:prstGeom>
            <a:noFill/>
            <a:ln w="38100">
              <a:solidFill>
                <a:srgbClr val="233D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27" name="Line 19"/>
            <p:cNvSpPr>
              <a:spLocks noChangeShapeType="1"/>
            </p:cNvSpPr>
            <p:nvPr/>
          </p:nvSpPr>
          <p:spPr bwMode="auto">
            <a:xfrm flipH="1">
              <a:off x="1880" y="2914"/>
              <a:ext cx="138" cy="108"/>
            </a:xfrm>
            <a:prstGeom prst="line">
              <a:avLst/>
            </a:prstGeom>
            <a:noFill/>
            <a:ln w="38100">
              <a:solidFill>
                <a:srgbClr val="233D7D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2325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833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0"/>
            <a:ext cx="4103225" cy="6858000"/>
          </a:xfrm>
          <a:prstGeom prst="rect">
            <a:avLst/>
          </a:prstGeom>
        </p:spPr>
      </p:pic>
      <p:pic>
        <p:nvPicPr>
          <p:cNvPr id="2050" name="Picture 2" descr="U:\My Documents\WhiA-post doc\WhiA and WhiB ChIP seq\ChIPseq 2015\Raw data\forMatt\wholeGenomePlots\WhiH\FLAG\WT_FLAGAb20_diff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6408" y="5489848"/>
            <a:ext cx="4104456" cy="136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 flipV="1">
            <a:off x="4211960" y="5949280"/>
            <a:ext cx="1008112" cy="6480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292080" y="5138936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“Negative regions of enrichment”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5652120" y="332656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 err="1" smtClean="0"/>
              <a:t>WhiH</a:t>
            </a:r>
            <a:r>
              <a:rPr lang="en-GB" u="sng" dirty="0" smtClean="0"/>
              <a:t>-FLAG </a:t>
            </a:r>
            <a:r>
              <a:rPr lang="en-GB" u="sng" dirty="0" err="1" smtClean="0"/>
              <a:t>ChIP-seq</a:t>
            </a:r>
            <a:endParaRPr lang="en-GB" u="sng" dirty="0"/>
          </a:p>
        </p:txBody>
      </p:sp>
      <p:sp>
        <p:nvSpPr>
          <p:cNvPr id="13" name="TextBox 12"/>
          <p:cNvSpPr txBox="1"/>
          <p:nvPr/>
        </p:nvSpPr>
        <p:spPr>
          <a:xfrm>
            <a:off x="539552" y="182399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14hr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539552" y="1566084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17hr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539552" y="293423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20hr</a:t>
            </a:r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533500" y="5697012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-</a:t>
            </a:r>
            <a:r>
              <a:rPr lang="en-GB" dirty="0" err="1" smtClean="0"/>
              <a:t>ve</a:t>
            </a:r>
            <a:r>
              <a:rPr lang="en-GB" dirty="0" smtClean="0"/>
              <a:t> 20hr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539552" y="4330194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38hr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4228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VEN_14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608" y="122119"/>
            <a:ext cx="3464615" cy="3464615"/>
          </a:xfrm>
          <a:prstGeom prst="rect">
            <a:avLst/>
          </a:prstGeom>
        </p:spPr>
      </p:pic>
      <p:pic>
        <p:nvPicPr>
          <p:cNvPr id="5" name="Picture 4" descr="whiHFlag011SVEN_1408-no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013" y="0"/>
            <a:ext cx="3554163" cy="3554163"/>
          </a:xfrm>
          <a:prstGeom prst="rect">
            <a:avLst/>
          </a:prstGeom>
        </p:spPr>
      </p:pic>
      <p:pic>
        <p:nvPicPr>
          <p:cNvPr id="6" name="Picture 5" descr="Skärmavbild 2016-10-13 kl. 11.55.1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179" y="3562049"/>
            <a:ext cx="5311147" cy="1826080"/>
          </a:xfrm>
          <a:prstGeom prst="rect">
            <a:avLst/>
          </a:prstGeom>
        </p:spPr>
      </p:pic>
      <p:pic>
        <p:nvPicPr>
          <p:cNvPr id="7" name="Picture 6" descr="Skärmavbild 2016-10-13 kl. 12.01.5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178" y="4996068"/>
            <a:ext cx="5311147" cy="1561047"/>
          </a:xfrm>
          <a:prstGeom prst="rect">
            <a:avLst/>
          </a:prstGeom>
        </p:spPr>
      </p:pic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8383008" y="36422"/>
            <a:ext cx="712297" cy="2163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54" tIns="46178" rIns="92354" bIns="46178">
            <a:spAutoFit/>
          </a:bodyPr>
          <a:lstStyle/>
          <a:p>
            <a:pPr defTabSz="9236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800" dirty="0" smtClean="0">
                <a:solidFill>
                  <a:srgbClr val="000000"/>
                </a:solidFill>
                <a:latin typeface="Arial" charset="0"/>
                <a:ea typeface="ＭＳ Ｐゴシック" charset="0"/>
              </a:rPr>
              <a:t>SMD02435</a:t>
            </a:r>
            <a:endParaRPr lang="sv-SE" sz="800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425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VEN_61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481" y="302069"/>
            <a:ext cx="2792455" cy="2792455"/>
          </a:xfrm>
          <a:prstGeom prst="rect">
            <a:avLst/>
          </a:prstGeom>
        </p:spPr>
      </p:pic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7537665" y="36422"/>
            <a:ext cx="1584330" cy="339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54" tIns="46178" rIns="92354" bIns="46178">
            <a:spAutoFit/>
          </a:bodyPr>
          <a:lstStyle/>
          <a:p>
            <a:pPr algn="r" defTabSz="9236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800" dirty="0" smtClean="0">
                <a:solidFill>
                  <a:srgbClr val="000000"/>
                </a:solidFill>
                <a:latin typeface="Arial" charset="0"/>
                <a:ea typeface="ＭＳ Ｐゴシック" charset="0"/>
              </a:rPr>
              <a:t>Sven_6148</a:t>
            </a:r>
          </a:p>
          <a:p>
            <a:pPr algn="r" defTabSz="9236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800" dirty="0" err="1" smtClean="0">
                <a:solidFill>
                  <a:srgbClr val="000000"/>
                </a:solidFill>
                <a:latin typeface="Arial" charset="0"/>
                <a:ea typeface="ＭＳ Ｐゴシック" charset="0"/>
              </a:rPr>
              <a:t>put</a:t>
            </a:r>
            <a:r>
              <a:rPr lang="sv-SE" sz="800" dirty="0" smtClean="0">
                <a:solidFill>
                  <a:srgbClr val="000000"/>
                </a:solidFill>
                <a:latin typeface="Arial" charset="0"/>
                <a:ea typeface="ＭＳ Ｐゴシック" charset="0"/>
              </a:rPr>
              <a:t>. ammonium </a:t>
            </a:r>
            <a:r>
              <a:rPr lang="sv-SE" sz="800" dirty="0" err="1" smtClean="0">
                <a:solidFill>
                  <a:srgbClr val="000000"/>
                </a:solidFill>
                <a:latin typeface="Arial" charset="0"/>
                <a:ea typeface="ＭＳ Ｐゴシック" charset="0"/>
              </a:rPr>
              <a:t>uptake</a:t>
            </a:r>
            <a:r>
              <a:rPr lang="sv-SE" sz="800" dirty="0" smtClean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system</a:t>
            </a:r>
            <a:endParaRPr lang="sv-SE" sz="800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pic>
        <p:nvPicPr>
          <p:cNvPr id="4" name="Picture 3" descr="whiHFlag088none-SVEN_614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64" y="302069"/>
            <a:ext cx="2871288" cy="2871288"/>
          </a:xfrm>
          <a:prstGeom prst="rect">
            <a:avLst/>
          </a:prstGeom>
        </p:spPr>
      </p:pic>
      <p:pic>
        <p:nvPicPr>
          <p:cNvPr id="5" name="Picture 4" descr="Skärmavbild 2016-10-13 kl. 11.53.3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792" y="3383153"/>
            <a:ext cx="5010176" cy="144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91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whiH_plate_phenotype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75" y="3052194"/>
            <a:ext cx="3601432" cy="21800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 descr="wt_whiH_phase.t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017" y="3057554"/>
            <a:ext cx="4673525" cy="27902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1057037" y="2593881"/>
            <a:ext cx="1987298" cy="370257"/>
          </a:xfrm>
          <a:prstGeom prst="rect">
            <a:avLst/>
          </a:prstGeom>
          <a:noFill/>
        </p:spPr>
        <p:txBody>
          <a:bodyPr wrap="none" lIns="92354" tIns="46178" rIns="92354" bIns="46178" rtlCol="0">
            <a:spAutoFit/>
          </a:bodyPr>
          <a:lstStyle/>
          <a:p>
            <a:pPr defTabSz="923540">
              <a:defRPr/>
            </a:pPr>
            <a:r>
              <a:rPr lang="en-US" b="0" kern="0" dirty="0">
                <a:solidFill>
                  <a:sysClr val="windowText" lastClr="000000"/>
                </a:solidFill>
              </a:rPr>
              <a:t>Colony appearance</a:t>
            </a:r>
            <a:endParaRPr lang="en-US" b="0" kern="0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97464" y="2593881"/>
            <a:ext cx="2579933" cy="370257"/>
          </a:xfrm>
          <a:prstGeom prst="rect">
            <a:avLst/>
          </a:prstGeom>
          <a:noFill/>
        </p:spPr>
        <p:txBody>
          <a:bodyPr wrap="none" lIns="92354" tIns="46178" rIns="92354" bIns="46178" rtlCol="0">
            <a:spAutoFit/>
          </a:bodyPr>
          <a:lstStyle/>
          <a:p>
            <a:pPr defTabSz="923540">
              <a:defRPr/>
            </a:pPr>
            <a:r>
              <a:rPr lang="en-US" b="0" kern="0" dirty="0" err="1">
                <a:solidFill>
                  <a:sysClr val="windowText" lastClr="000000"/>
                </a:solidFill>
              </a:rPr>
              <a:t>Sporulating</a:t>
            </a:r>
            <a:r>
              <a:rPr lang="en-US" b="0" kern="0" dirty="0">
                <a:solidFill>
                  <a:sysClr val="windowText" lastClr="000000"/>
                </a:solidFill>
              </a:rPr>
              <a:t> </a:t>
            </a:r>
            <a:r>
              <a:rPr lang="en-US" b="0" kern="0" dirty="0">
                <a:solidFill>
                  <a:sysClr val="windowText" lastClr="000000"/>
                </a:solidFill>
              </a:rPr>
              <a:t>aerial hyphae</a:t>
            </a:r>
            <a:endParaRPr lang="en-US" b="0" kern="0" dirty="0">
              <a:solidFill>
                <a:sysClr val="windowText" lastClr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55458" y="3416480"/>
            <a:ext cx="433725" cy="308701"/>
          </a:xfrm>
          <a:prstGeom prst="rect">
            <a:avLst/>
          </a:prstGeom>
          <a:noFill/>
        </p:spPr>
        <p:txBody>
          <a:bodyPr wrap="none" lIns="92354" tIns="46178" rIns="92354" bIns="46178" rtlCol="0">
            <a:spAutoFit/>
          </a:bodyPr>
          <a:lstStyle/>
          <a:p>
            <a:pPr defTabSz="923540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WT</a:t>
            </a:r>
            <a:endParaRPr lang="en-US" sz="1400" kern="0" dirty="0">
              <a:solidFill>
                <a:sysClr val="windowText" lastClr="0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71573" y="3415924"/>
            <a:ext cx="629729" cy="308701"/>
          </a:xfrm>
          <a:prstGeom prst="rect">
            <a:avLst/>
          </a:prstGeom>
          <a:noFill/>
        </p:spPr>
        <p:txBody>
          <a:bodyPr wrap="none" lIns="92354" tIns="46178" rIns="92354" bIns="46178" rtlCol="0">
            <a:spAutoFit/>
          </a:bodyPr>
          <a:lstStyle/>
          <a:p>
            <a:pPr defTabSz="923540">
              <a:defRPr/>
            </a:pPr>
            <a:r>
              <a:rPr lang="en-US" sz="1400" i="1" kern="0" dirty="0" err="1">
                <a:solidFill>
                  <a:sysClr val="windowText" lastClr="000000"/>
                </a:solidFill>
              </a:rPr>
              <a:t>whiH</a:t>
            </a:r>
            <a:r>
              <a:rPr lang="en-US" sz="1400" i="1" kern="0" baseline="30000" dirty="0">
                <a:solidFill>
                  <a:sysClr val="windowText" lastClr="000000"/>
                </a:solidFill>
              </a:rPr>
              <a:t>-</a:t>
            </a:r>
            <a:endParaRPr lang="en-US" sz="1400" i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02990" y="3233622"/>
            <a:ext cx="433725" cy="308701"/>
          </a:xfrm>
          <a:prstGeom prst="rect">
            <a:avLst/>
          </a:prstGeom>
          <a:noFill/>
        </p:spPr>
        <p:txBody>
          <a:bodyPr wrap="none" lIns="92354" tIns="46178" rIns="92354" bIns="46178" rtlCol="0">
            <a:spAutoFit/>
          </a:bodyPr>
          <a:lstStyle/>
          <a:p>
            <a:pPr defTabSz="923540">
              <a:defRPr/>
            </a:pPr>
            <a:r>
              <a:rPr lang="en-US" sz="1400" kern="0" dirty="0">
                <a:solidFill>
                  <a:sysClr val="windowText" lastClr="000000"/>
                </a:solidFill>
              </a:rPr>
              <a:t>WT</a:t>
            </a:r>
            <a:endParaRPr lang="en-US" sz="1400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619105" y="3233066"/>
            <a:ext cx="629729" cy="308701"/>
          </a:xfrm>
          <a:prstGeom prst="rect">
            <a:avLst/>
          </a:prstGeom>
          <a:noFill/>
        </p:spPr>
        <p:txBody>
          <a:bodyPr wrap="none" lIns="92354" tIns="46178" rIns="92354" bIns="46178" rtlCol="0">
            <a:spAutoFit/>
          </a:bodyPr>
          <a:lstStyle/>
          <a:p>
            <a:pPr defTabSz="923540">
              <a:defRPr/>
            </a:pPr>
            <a:r>
              <a:rPr lang="en-US" sz="1400" i="1" kern="0" dirty="0" err="1">
                <a:solidFill>
                  <a:sysClr val="windowText" lastClr="000000"/>
                </a:solidFill>
              </a:rPr>
              <a:t>whiH</a:t>
            </a:r>
            <a:r>
              <a:rPr lang="en-US" sz="1400" i="1" kern="0" baseline="30000" dirty="0">
                <a:solidFill>
                  <a:sysClr val="windowText" lastClr="000000"/>
                </a:solidFill>
              </a:rPr>
              <a:t>-</a:t>
            </a:r>
            <a:endParaRPr lang="en-US" sz="1400" i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i="1" dirty="0" err="1"/>
              <a:t>whiH</a:t>
            </a:r>
            <a:r>
              <a:rPr lang="en-US" dirty="0"/>
              <a:t> </a:t>
            </a:r>
            <a:r>
              <a:rPr lang="en-US" dirty="0" smtClean="0"/>
              <a:t>mutants are </a:t>
            </a:r>
            <a:r>
              <a:rPr lang="en-US" dirty="0"/>
              <a:t>defective in </a:t>
            </a:r>
            <a:r>
              <a:rPr lang="en-US" dirty="0" err="1" smtClean="0"/>
              <a:t>septation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426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dirty="0" err="1"/>
              <a:t>WhiH</a:t>
            </a:r>
            <a:r>
              <a:rPr lang="en-US" dirty="0"/>
              <a:t> is a </a:t>
            </a:r>
            <a:r>
              <a:rPr lang="en-US" dirty="0" err="1"/>
              <a:t>FadR</a:t>
            </a:r>
            <a:r>
              <a:rPr lang="en-US" dirty="0"/>
              <a:t>-like transcription </a:t>
            </a:r>
            <a:r>
              <a:rPr lang="en-US" dirty="0" smtClean="0"/>
              <a:t>factor</a:t>
            </a:r>
            <a:endParaRPr lang="en-US" dirty="0"/>
          </a:p>
        </p:txBody>
      </p:sp>
      <p:pic>
        <p:nvPicPr>
          <p:cNvPr id="8" name="Picture 4" descr="FadR_fig_eb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9" b="5669"/>
          <a:stretch>
            <a:fillRect/>
          </a:stretch>
        </p:blipFill>
        <p:spPr bwMode="auto">
          <a:xfrm>
            <a:off x="1967148" y="2382035"/>
            <a:ext cx="4854222" cy="318788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6089318" y="6611152"/>
            <a:ext cx="2918029" cy="247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54" tIns="46178" rIns="92354" bIns="46178">
            <a:spAutoFit/>
          </a:bodyPr>
          <a:lstStyle/>
          <a:p>
            <a:pPr defTabSz="923540">
              <a:defRPr/>
            </a:pPr>
            <a:r>
              <a:rPr lang="sv-SE" sz="1000" kern="0" dirty="0" err="1">
                <a:solidFill>
                  <a:sysClr val="windowText" lastClr="000000"/>
                </a:solidFill>
              </a:rPr>
              <a:t>www.ebi.ac.uk</a:t>
            </a:r>
            <a:r>
              <a:rPr lang="sv-SE" sz="1000" kern="0" dirty="0">
                <a:solidFill>
                  <a:sysClr val="windowText" lastClr="000000"/>
                </a:solidFill>
              </a:rPr>
              <a:t>/</a:t>
            </a:r>
            <a:r>
              <a:rPr lang="sv-SE" sz="1000" kern="0" dirty="0" err="1">
                <a:solidFill>
                  <a:sysClr val="windowText" lastClr="000000"/>
                </a:solidFill>
              </a:rPr>
              <a:t>pdbe-srv</a:t>
            </a:r>
            <a:r>
              <a:rPr lang="sv-SE" sz="1000" kern="0" dirty="0">
                <a:solidFill>
                  <a:sysClr val="windowText" lastClr="000000"/>
                </a:solidFill>
              </a:rPr>
              <a:t>/</a:t>
            </a:r>
            <a:r>
              <a:rPr lang="sv-SE" sz="1000" kern="0" dirty="0" err="1">
                <a:solidFill>
                  <a:sysClr val="windowText" lastClr="000000"/>
                </a:solidFill>
              </a:rPr>
              <a:t>view</a:t>
            </a:r>
            <a:r>
              <a:rPr lang="sv-SE" sz="1000" kern="0" dirty="0">
                <a:solidFill>
                  <a:sysClr val="windowText" lastClr="000000"/>
                </a:solidFill>
              </a:rPr>
              <a:t>/</a:t>
            </a:r>
            <a:r>
              <a:rPr lang="sv-SE" sz="1000" kern="0" dirty="0" err="1">
                <a:solidFill>
                  <a:sysClr val="windowText" lastClr="000000"/>
                </a:solidFill>
              </a:rPr>
              <a:t>entry</a:t>
            </a:r>
            <a:r>
              <a:rPr lang="sv-SE" sz="1000" kern="0" dirty="0">
                <a:solidFill>
                  <a:sysClr val="windowText" lastClr="000000"/>
                </a:solidFill>
              </a:rPr>
              <a:t>/1h9t/</a:t>
            </a:r>
            <a:r>
              <a:rPr lang="sv-SE" sz="1000" kern="0" dirty="0" err="1">
                <a:solidFill>
                  <a:sysClr val="windowText" lastClr="000000"/>
                </a:solidFill>
              </a:rPr>
              <a:t>summary</a:t>
            </a:r>
            <a:endParaRPr lang="sv-SE" sz="1000" kern="0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 Box 8"/>
          <p:cNvSpPr txBox="1">
            <a:spLocks noChangeArrowheads="1"/>
          </p:cNvSpPr>
          <p:nvPr/>
        </p:nvSpPr>
        <p:spPr bwMode="auto">
          <a:xfrm>
            <a:off x="3079348" y="5587171"/>
            <a:ext cx="3251566" cy="370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54" tIns="46178" rIns="92354" bIns="46178">
            <a:spAutoFit/>
          </a:bodyPr>
          <a:lstStyle/>
          <a:p>
            <a:pPr defTabSz="923540">
              <a:defRPr/>
            </a:pPr>
            <a:r>
              <a:rPr lang="sv-SE" b="0" i="1" kern="0" dirty="0">
                <a:solidFill>
                  <a:sysClr val="windowText" lastClr="000000"/>
                </a:solidFill>
              </a:rPr>
              <a:t>E. </a:t>
            </a:r>
            <a:r>
              <a:rPr lang="sv-SE" b="0" i="1" kern="0" dirty="0" err="1">
                <a:solidFill>
                  <a:sysClr val="windowText" lastClr="000000"/>
                </a:solidFill>
              </a:rPr>
              <a:t>coli</a:t>
            </a:r>
            <a:r>
              <a:rPr lang="sv-SE" b="0" kern="0" dirty="0">
                <a:solidFill>
                  <a:sysClr val="windowText" lastClr="000000"/>
                </a:solidFill>
              </a:rPr>
              <a:t> </a:t>
            </a:r>
            <a:r>
              <a:rPr lang="sv-SE" b="0" kern="0" dirty="0" err="1">
                <a:solidFill>
                  <a:sysClr val="windowText" lastClr="000000"/>
                </a:solidFill>
              </a:rPr>
              <a:t>FadR</a:t>
            </a:r>
            <a:r>
              <a:rPr lang="sv-SE" b="0" kern="0" dirty="0">
                <a:solidFill>
                  <a:sysClr val="windowText" lastClr="000000"/>
                </a:solidFill>
              </a:rPr>
              <a:t> </a:t>
            </a:r>
            <a:r>
              <a:rPr lang="sv-SE" b="0" kern="0" dirty="0" err="1">
                <a:solidFill>
                  <a:sysClr val="windowText" lastClr="000000"/>
                </a:solidFill>
              </a:rPr>
              <a:t>dimer</a:t>
            </a:r>
            <a:r>
              <a:rPr lang="sv-SE" b="0" kern="0" dirty="0">
                <a:solidFill>
                  <a:sysClr val="windowText" lastClr="000000"/>
                </a:solidFill>
              </a:rPr>
              <a:t> </a:t>
            </a:r>
            <a:r>
              <a:rPr lang="sv-SE" b="0" kern="0" dirty="0" err="1">
                <a:solidFill>
                  <a:sysClr val="windowText" lastClr="000000"/>
                </a:solidFill>
              </a:rPr>
              <a:t>bound</a:t>
            </a:r>
            <a:r>
              <a:rPr lang="sv-SE" b="0" kern="0" dirty="0">
                <a:solidFill>
                  <a:sysClr val="windowText" lastClr="000000"/>
                </a:solidFill>
              </a:rPr>
              <a:t> </a:t>
            </a:r>
            <a:r>
              <a:rPr lang="sv-SE" b="0" kern="0" dirty="0" err="1">
                <a:solidFill>
                  <a:sysClr val="windowText" lastClr="000000"/>
                </a:solidFill>
              </a:rPr>
              <a:t>to</a:t>
            </a:r>
            <a:r>
              <a:rPr lang="sv-SE" b="0" kern="0" dirty="0">
                <a:solidFill>
                  <a:sysClr val="windowText" lastClr="000000"/>
                </a:solidFill>
              </a:rPr>
              <a:t> DNA</a:t>
            </a:r>
          </a:p>
        </p:txBody>
      </p:sp>
    </p:spTree>
    <p:extLst>
      <p:ext uri="{BB962C8B-B14F-4D97-AF65-F5344CB8AC3E}">
        <p14:creationId xmlns:p14="http://schemas.microsoft.com/office/powerpoint/2010/main" val="1536171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evRegPathway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02" y="977708"/>
            <a:ext cx="7912974" cy="5250491"/>
          </a:xfrm>
          <a:prstGeom prst="rect">
            <a:avLst/>
          </a:prstGeom>
        </p:spPr>
      </p:pic>
      <p:sp>
        <p:nvSpPr>
          <p:cNvPr id="3" name="Rectangle 5"/>
          <p:cNvSpPr>
            <a:spLocks noChangeArrowheads="1"/>
          </p:cNvSpPr>
          <p:nvPr/>
        </p:nvSpPr>
        <p:spPr bwMode="auto">
          <a:xfrm>
            <a:off x="2738294" y="6527183"/>
            <a:ext cx="6395676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sv-SE" sz="1400" dirty="0" smtClean="0"/>
              <a:t>Bush, </a:t>
            </a:r>
            <a:r>
              <a:rPr lang="sv-SE" sz="1400" dirty="0" err="1" smtClean="0"/>
              <a:t>Tschowri</a:t>
            </a:r>
            <a:r>
              <a:rPr lang="sv-SE" sz="1400" dirty="0" smtClean="0"/>
              <a:t>, </a:t>
            </a:r>
            <a:r>
              <a:rPr lang="sv-SE" sz="1400" dirty="0" err="1" smtClean="0"/>
              <a:t>Schlimpert</a:t>
            </a:r>
            <a:r>
              <a:rPr lang="sv-SE" sz="1400" dirty="0" smtClean="0"/>
              <a:t>, Flärdh, and </a:t>
            </a:r>
            <a:r>
              <a:rPr lang="sv-SE" sz="1400" dirty="0" err="1" smtClean="0"/>
              <a:t>Buttner</a:t>
            </a:r>
            <a:r>
              <a:rPr lang="sv-SE" sz="1400" dirty="0" smtClean="0"/>
              <a:t> (2015) Nature Rev. </a:t>
            </a:r>
            <a:r>
              <a:rPr lang="sv-SE" sz="1400" dirty="0" err="1" smtClean="0"/>
              <a:t>Microbiol</a:t>
            </a:r>
            <a:r>
              <a:rPr lang="sv-SE" sz="1400" dirty="0" smtClean="0"/>
              <a:t>. 13:749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3" y="274638"/>
            <a:ext cx="8229601" cy="1143000"/>
          </a:xfrm>
          <a:prstGeom prst="rect">
            <a:avLst/>
          </a:prstGeom>
        </p:spPr>
        <p:txBody>
          <a:bodyPr/>
          <a:lstStyle>
            <a:lvl1pPr algn="ctr" defTabSz="457014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What does WhiH regulate?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409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the </a:t>
            </a:r>
            <a:r>
              <a:rPr lang="en-US" dirty="0" err="1" smtClean="0"/>
              <a:t>WhiH</a:t>
            </a:r>
            <a:r>
              <a:rPr lang="en-US" dirty="0" smtClean="0"/>
              <a:t> </a:t>
            </a:r>
            <a:r>
              <a:rPr lang="en-US" dirty="0" err="1" smtClean="0"/>
              <a:t>regulon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28046" y="2472270"/>
            <a:ext cx="3817741" cy="3733673"/>
            <a:chOff x="328046" y="2472270"/>
            <a:chExt cx="3817741" cy="3733673"/>
          </a:xfrm>
        </p:grpSpPr>
        <p:pic>
          <p:nvPicPr>
            <p:cNvPr id="5" name="Picture 5" descr="heatmap_263_WtGHIsep_nofram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695" t="18629" b="9581"/>
            <a:stretch>
              <a:fillRect/>
            </a:stretch>
          </p:blipFill>
          <p:spPr bwMode="auto">
            <a:xfrm>
              <a:off x="328046" y="2472270"/>
              <a:ext cx="3817741" cy="34134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41645" y="5903046"/>
              <a:ext cx="731899" cy="302897"/>
            </a:xfrm>
            <a:prstGeom prst="rect">
              <a:avLst/>
            </a:prstGeom>
            <a:solidFill>
              <a:srgbClr val="C3C1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sv-SE" sz="1200" dirty="0" err="1"/>
                <a:t>Wildtype</a:t>
              </a:r>
              <a:endParaRPr lang="sv-SE" sz="1200" dirty="0"/>
            </a:p>
            <a:p>
              <a:pPr algn="ctr"/>
              <a:r>
                <a:rPr lang="sv-SE" sz="1200" dirty="0"/>
                <a:t>16-20h</a:t>
              </a:r>
              <a:endParaRPr lang="sv-SE" sz="1400" dirty="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1093325" y="5903046"/>
              <a:ext cx="1084248" cy="302897"/>
            </a:xfrm>
            <a:prstGeom prst="rect">
              <a:avLst/>
            </a:prstGeom>
            <a:solidFill>
              <a:srgbClr val="C3C1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sv-SE" sz="1200" i="1" dirty="0" err="1"/>
                <a:t>whiH</a:t>
              </a:r>
              <a:endParaRPr lang="sv-SE" sz="1200" dirty="0"/>
            </a:p>
            <a:p>
              <a:pPr algn="ctr"/>
              <a:r>
                <a:rPr lang="sv-SE" sz="1200" dirty="0"/>
                <a:t>16-20h</a:t>
              </a:r>
              <a:endParaRPr lang="sv-SE" sz="1400" dirty="0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177573" y="5903046"/>
              <a:ext cx="1120194" cy="302897"/>
            </a:xfrm>
            <a:prstGeom prst="rect">
              <a:avLst/>
            </a:prstGeom>
            <a:solidFill>
              <a:srgbClr val="C3C1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sv-SE" sz="1200" i="1"/>
                <a:t>whiI</a:t>
              </a:r>
              <a:endParaRPr lang="sv-SE" sz="1200"/>
            </a:p>
            <a:p>
              <a:pPr algn="ctr"/>
              <a:r>
                <a:rPr lang="sv-SE" sz="1200"/>
                <a:t>16-20h</a:t>
              </a:r>
              <a:endParaRPr lang="sv-SE" sz="1400"/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3297766" y="5903046"/>
              <a:ext cx="728134" cy="302897"/>
            </a:xfrm>
            <a:prstGeom prst="rect">
              <a:avLst/>
            </a:prstGeom>
            <a:solidFill>
              <a:srgbClr val="C3C1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sv-SE" sz="1200" i="1" dirty="0" err="1"/>
                <a:t>whiG</a:t>
              </a:r>
              <a:endParaRPr lang="sv-SE" sz="1200" dirty="0"/>
            </a:p>
            <a:p>
              <a:pPr algn="ctr"/>
              <a:r>
                <a:rPr lang="sv-SE" sz="1200" dirty="0"/>
                <a:t>16-20h</a:t>
              </a:r>
              <a:endParaRPr lang="sv-SE" sz="1400" dirty="0"/>
            </a:p>
          </p:txBody>
        </p:sp>
      </p:grpSp>
      <p:sp>
        <p:nvSpPr>
          <p:cNvPr id="11" name="Rectangle 32"/>
          <p:cNvSpPr>
            <a:spLocks noChangeArrowheads="1"/>
          </p:cNvSpPr>
          <p:nvPr/>
        </p:nvSpPr>
        <p:spPr bwMode="auto">
          <a:xfrm>
            <a:off x="240604" y="1721867"/>
            <a:ext cx="330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sv-SE" dirty="0" err="1" smtClean="0"/>
              <a:t>Microarray</a:t>
            </a:r>
            <a:r>
              <a:rPr lang="sv-SE" dirty="0" smtClean="0"/>
              <a:t> </a:t>
            </a:r>
            <a:r>
              <a:rPr lang="sv-SE" dirty="0" err="1" smtClean="0"/>
              <a:t>transcriptomics</a:t>
            </a:r>
            <a:endParaRPr lang="sv-SE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4412880" y="1721867"/>
            <a:ext cx="4419912" cy="3416019"/>
            <a:chOff x="4412880" y="1721867"/>
            <a:chExt cx="4419912" cy="3416019"/>
          </a:xfrm>
        </p:grpSpPr>
        <p:pic>
          <p:nvPicPr>
            <p:cNvPr id="10" name="Picture 4" descr="Fig1_ChIP-chip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2" t="1135" r="1532" b="50940"/>
            <a:stretch>
              <a:fillRect/>
            </a:stretch>
          </p:blipFill>
          <p:spPr bwMode="auto">
            <a:xfrm>
              <a:off x="4412880" y="2420532"/>
              <a:ext cx="4419912" cy="27173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32"/>
            <p:cNvSpPr>
              <a:spLocks noChangeArrowheads="1"/>
            </p:cNvSpPr>
            <p:nvPr/>
          </p:nvSpPr>
          <p:spPr bwMode="auto">
            <a:xfrm>
              <a:off x="4506489" y="1721867"/>
              <a:ext cx="3303588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sv-SE" dirty="0" err="1" smtClean="0"/>
                <a:t>ChIP</a:t>
              </a:r>
              <a:r>
                <a:rPr lang="sv-SE" dirty="0" smtClean="0"/>
                <a:t>-chip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1552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icture 2" descr="Expression graphs_repressed_set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290"/>
          <a:stretch/>
        </p:blipFill>
        <p:spPr bwMode="auto">
          <a:xfrm>
            <a:off x="2413615" y="968706"/>
            <a:ext cx="3765150" cy="204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Text Box 7"/>
          <p:cNvSpPr txBox="1">
            <a:spLocks noChangeArrowheads="1"/>
          </p:cNvSpPr>
          <p:nvPr/>
        </p:nvSpPr>
        <p:spPr bwMode="auto">
          <a:xfrm>
            <a:off x="607994" y="356513"/>
            <a:ext cx="8227987" cy="458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15" tIns="46162" rIns="92315" bIns="46162">
            <a:spAutoFit/>
          </a:bodyPr>
          <a:lstStyle>
            <a:lvl1pPr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</a:rPr>
              <a:t>Expression pattern of </a:t>
            </a:r>
            <a:r>
              <a:rPr lang="en-US" b="1" dirty="0" err="1" smtClean="0">
                <a:solidFill>
                  <a:srgbClr val="000000"/>
                </a:solidFill>
              </a:rPr>
              <a:t>WhiH</a:t>
            </a:r>
            <a:r>
              <a:rPr lang="en-US" b="1" dirty="0" smtClean="0">
                <a:solidFill>
                  <a:srgbClr val="000000"/>
                </a:solidFill>
              </a:rPr>
              <a:t>-repressed </a:t>
            </a:r>
            <a:r>
              <a:rPr lang="en-US" b="1" dirty="0">
                <a:solidFill>
                  <a:srgbClr val="000000"/>
                </a:solidFill>
              </a:rPr>
              <a:t>target genes</a:t>
            </a:r>
          </a:p>
        </p:txBody>
      </p:sp>
      <p:grpSp>
        <p:nvGrpSpPr>
          <p:cNvPr id="4" name="Group 15"/>
          <p:cNvGrpSpPr>
            <a:grpSpLocks/>
          </p:cNvGrpSpPr>
          <p:nvPr/>
        </p:nvGrpSpPr>
        <p:grpSpPr bwMode="auto">
          <a:xfrm>
            <a:off x="2355775" y="4169614"/>
            <a:ext cx="4103688" cy="2349500"/>
            <a:chOff x="1566" y="982"/>
            <a:chExt cx="2585" cy="1480"/>
          </a:xfrm>
        </p:grpSpPr>
        <p:pic>
          <p:nvPicPr>
            <p:cNvPr id="5" name="Picture 6" descr="Expression graphs_geoA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9189"/>
            <a:stretch/>
          </p:blipFill>
          <p:spPr bwMode="auto">
            <a:xfrm>
              <a:off x="1566" y="982"/>
              <a:ext cx="2585" cy="1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 Box 11"/>
            <p:cNvSpPr txBox="1">
              <a:spLocks noChangeArrowheads="1"/>
            </p:cNvSpPr>
            <p:nvPr/>
          </p:nvSpPr>
          <p:spPr bwMode="auto">
            <a:xfrm>
              <a:off x="1799" y="1016"/>
              <a:ext cx="260" cy="2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sv-SE"/>
                <a:t>wt</a:t>
              </a:r>
            </a:p>
          </p:txBody>
        </p:sp>
        <p:sp>
          <p:nvSpPr>
            <p:cNvPr id="7" name="Text Box 12"/>
            <p:cNvSpPr txBox="1">
              <a:spLocks noChangeArrowheads="1"/>
            </p:cNvSpPr>
            <p:nvPr/>
          </p:nvSpPr>
          <p:spPr bwMode="auto">
            <a:xfrm>
              <a:off x="3162" y="1019"/>
              <a:ext cx="436" cy="2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sv-SE" i="1"/>
                <a:t>whiH</a:t>
              </a:r>
              <a:endParaRPr lang="sv-SE"/>
            </a:p>
          </p:txBody>
        </p:sp>
      </p:grp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760394" y="3480475"/>
            <a:ext cx="8227987" cy="458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15" tIns="46162" rIns="92315" bIns="46162">
            <a:spAutoFit/>
          </a:bodyPr>
          <a:lstStyle>
            <a:lvl1pPr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</a:rPr>
              <a:t>Expression pattern of </a:t>
            </a:r>
            <a:r>
              <a:rPr lang="en-US" b="1" dirty="0" err="1" smtClean="0">
                <a:solidFill>
                  <a:srgbClr val="000000"/>
                </a:solidFill>
              </a:rPr>
              <a:t>WhiH</a:t>
            </a:r>
            <a:r>
              <a:rPr lang="en-US" b="1" dirty="0" smtClean="0">
                <a:solidFill>
                  <a:srgbClr val="000000"/>
                </a:solidFill>
              </a:rPr>
              <a:t>-activated </a:t>
            </a:r>
            <a:r>
              <a:rPr lang="en-US" b="1" dirty="0">
                <a:solidFill>
                  <a:srgbClr val="000000"/>
                </a:solidFill>
              </a:rPr>
              <a:t>target </a:t>
            </a:r>
            <a:r>
              <a:rPr lang="en-US" b="1" dirty="0" smtClean="0">
                <a:solidFill>
                  <a:srgbClr val="000000"/>
                </a:solidFill>
              </a:rPr>
              <a:t>gene</a:t>
            </a:r>
            <a:endParaRPr lang="en-US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117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5" name="Group 2"/>
          <p:cNvGrpSpPr>
            <a:grpSpLocks/>
          </p:cNvGrpSpPr>
          <p:nvPr/>
        </p:nvGrpSpPr>
        <p:grpSpPr bwMode="auto">
          <a:xfrm>
            <a:off x="1390146" y="670046"/>
            <a:ext cx="6366933" cy="2957104"/>
            <a:chOff x="893" y="1117"/>
            <a:chExt cx="3948" cy="1858"/>
          </a:xfrm>
        </p:grpSpPr>
        <p:graphicFrame>
          <p:nvGraphicFramePr>
            <p:cNvPr id="21522" name="Object 3"/>
            <p:cNvGraphicFramePr>
              <a:graphicFrameLocks noChangeAspect="1"/>
            </p:cNvGraphicFramePr>
            <p:nvPr/>
          </p:nvGraphicFramePr>
          <p:xfrm>
            <a:off x="924" y="1117"/>
            <a:ext cx="3763" cy="18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3" name="Document" r:id="rId4" imgW="5600700" imgH="2768600" progId="Word.Document.8">
                    <p:embed/>
                  </p:oleObj>
                </mc:Choice>
                <mc:Fallback>
                  <p:oleObj name="Document" r:id="rId4" imgW="5600700" imgH="2768600" progId="Word.Document.8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24" y="1117"/>
                          <a:ext cx="3763" cy="185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523" name="Text Box 4"/>
            <p:cNvSpPr txBox="1">
              <a:spLocks noChangeArrowheads="1"/>
            </p:cNvSpPr>
            <p:nvPr/>
          </p:nvSpPr>
          <p:spPr bwMode="auto">
            <a:xfrm>
              <a:off x="893" y="1543"/>
              <a:ext cx="3948" cy="216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defTabSz="923635" fontAlgn="base">
                <a:spcBef>
                  <a:spcPct val="0"/>
                </a:spcBef>
                <a:spcAft>
                  <a:spcPct val="0"/>
                </a:spcAft>
              </a:pPr>
              <a:r>
                <a:rPr lang="sv-SE" sz="1000" b="1">
                  <a:solidFill>
                    <a:srgbClr val="000000"/>
                  </a:solidFill>
                  <a:latin typeface="Times New Roman" charset="0"/>
                </a:rPr>
                <a:t> - WhiH    1190     595      238      190        167     143      119      95         71         48        24          5         0,5    nM</a:t>
              </a:r>
              <a:endParaRPr lang="sv-SE" sz="1000">
                <a:solidFill>
                  <a:srgbClr val="000000"/>
                </a:solidFill>
                <a:latin typeface="Times New Roman" charset="0"/>
              </a:endParaRPr>
            </a:p>
          </p:txBody>
        </p:sp>
      </p:grpSp>
      <p:sp>
        <p:nvSpPr>
          <p:cNvPr id="215045" name="Text Box 5"/>
          <p:cNvSpPr txBox="1">
            <a:spLocks noChangeArrowheads="1"/>
          </p:cNvSpPr>
          <p:nvPr/>
        </p:nvSpPr>
        <p:spPr bwMode="auto">
          <a:xfrm>
            <a:off x="217715" y="2716782"/>
            <a:ext cx="1219200" cy="337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54" tIns="46178" rIns="92354" bIns="46178">
            <a:spAutoFit/>
          </a:bodyPr>
          <a:lstStyle/>
          <a:p>
            <a:pPr defTabSz="9236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1600" b="1">
                <a:solidFill>
                  <a:srgbClr val="000000"/>
                </a:solidFill>
                <a:latin typeface="Arial" charset="0"/>
                <a:ea typeface="ＭＳ Ｐゴシック" charset="0"/>
              </a:rPr>
              <a:t>SMD07086</a:t>
            </a:r>
          </a:p>
        </p:txBody>
      </p:sp>
      <p:grpSp>
        <p:nvGrpSpPr>
          <p:cNvPr id="21507" name="Group 7"/>
          <p:cNvGrpSpPr>
            <a:grpSpLocks/>
          </p:cNvGrpSpPr>
          <p:nvPr/>
        </p:nvGrpSpPr>
        <p:grpSpPr bwMode="auto">
          <a:xfrm>
            <a:off x="2606121" y="3706726"/>
            <a:ext cx="3583416" cy="2417568"/>
            <a:chOff x="3148" y="2352"/>
            <a:chExt cx="2222" cy="1519"/>
          </a:xfrm>
        </p:grpSpPr>
        <p:graphicFrame>
          <p:nvGraphicFramePr>
            <p:cNvPr id="21509" name="Object 8"/>
            <p:cNvGraphicFramePr>
              <a:graphicFrameLocks noChangeAspect="1"/>
            </p:cNvGraphicFramePr>
            <p:nvPr/>
          </p:nvGraphicFramePr>
          <p:xfrm>
            <a:off x="3697" y="2352"/>
            <a:ext cx="1673" cy="151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4" name="Document" r:id="rId6" imgW="5715000" imgH="2413000" progId="Word.Document.8">
                    <p:embed/>
                  </p:oleObj>
                </mc:Choice>
                <mc:Fallback>
                  <p:oleObj name="Document" r:id="rId6" imgW="5715000" imgH="2413000" progId="Word.Document.8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r="53543"/>
                        <a:stretch>
                          <a:fillRect/>
                        </a:stretch>
                      </p:blipFill>
                      <p:spPr bwMode="auto">
                        <a:xfrm>
                          <a:off x="3697" y="2352"/>
                          <a:ext cx="1673" cy="151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5049" name="Text Box 9"/>
            <p:cNvSpPr txBox="1">
              <a:spLocks noChangeArrowheads="1"/>
            </p:cNvSpPr>
            <p:nvPr/>
          </p:nvSpPr>
          <p:spPr bwMode="auto">
            <a:xfrm>
              <a:off x="3148" y="2432"/>
              <a:ext cx="792" cy="1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WhiH (228 nM)</a:t>
              </a:r>
            </a:p>
          </p:txBody>
        </p:sp>
        <p:sp>
          <p:nvSpPr>
            <p:cNvPr id="215050" name="Text Box 10"/>
            <p:cNvSpPr txBox="1">
              <a:spLocks noChangeArrowheads="1"/>
            </p:cNvSpPr>
            <p:nvPr/>
          </p:nvSpPr>
          <p:spPr bwMode="auto">
            <a:xfrm>
              <a:off x="3948" y="2432"/>
              <a:ext cx="148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-</a:t>
              </a:r>
            </a:p>
          </p:txBody>
        </p:sp>
        <p:sp>
          <p:nvSpPr>
            <p:cNvPr id="215051" name="Text Box 11"/>
            <p:cNvSpPr txBox="1">
              <a:spLocks noChangeArrowheads="1"/>
            </p:cNvSpPr>
            <p:nvPr/>
          </p:nvSpPr>
          <p:spPr bwMode="auto">
            <a:xfrm>
              <a:off x="4281" y="2432"/>
              <a:ext cx="172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+</a:t>
              </a:r>
            </a:p>
          </p:txBody>
        </p:sp>
        <p:sp>
          <p:nvSpPr>
            <p:cNvPr id="215052" name="Text Box 12"/>
            <p:cNvSpPr txBox="1">
              <a:spLocks noChangeArrowheads="1"/>
            </p:cNvSpPr>
            <p:nvPr/>
          </p:nvSpPr>
          <p:spPr bwMode="auto">
            <a:xfrm>
              <a:off x="4579" y="2432"/>
              <a:ext cx="172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+</a:t>
              </a:r>
            </a:p>
          </p:txBody>
        </p:sp>
        <p:sp>
          <p:nvSpPr>
            <p:cNvPr id="215053" name="Text Box 13"/>
            <p:cNvSpPr txBox="1">
              <a:spLocks noChangeArrowheads="1"/>
            </p:cNvSpPr>
            <p:nvPr/>
          </p:nvSpPr>
          <p:spPr bwMode="auto">
            <a:xfrm>
              <a:off x="4877" y="2432"/>
              <a:ext cx="172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+</a:t>
              </a:r>
            </a:p>
          </p:txBody>
        </p:sp>
        <p:sp>
          <p:nvSpPr>
            <p:cNvPr id="215054" name="Text Box 14"/>
            <p:cNvSpPr txBox="1">
              <a:spLocks noChangeArrowheads="1"/>
            </p:cNvSpPr>
            <p:nvPr/>
          </p:nvSpPr>
          <p:spPr bwMode="auto">
            <a:xfrm>
              <a:off x="5139" y="2432"/>
              <a:ext cx="172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+</a:t>
              </a:r>
            </a:p>
          </p:txBody>
        </p:sp>
        <p:sp>
          <p:nvSpPr>
            <p:cNvPr id="215055" name="Text Box 15"/>
            <p:cNvSpPr txBox="1">
              <a:spLocks noChangeArrowheads="1"/>
            </p:cNvSpPr>
            <p:nvPr/>
          </p:nvSpPr>
          <p:spPr bwMode="auto">
            <a:xfrm>
              <a:off x="3328" y="2564"/>
              <a:ext cx="607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cold probe</a:t>
              </a:r>
            </a:p>
          </p:txBody>
        </p:sp>
        <p:sp>
          <p:nvSpPr>
            <p:cNvPr id="215056" name="Text Box 16"/>
            <p:cNvSpPr txBox="1">
              <a:spLocks noChangeArrowheads="1"/>
            </p:cNvSpPr>
            <p:nvPr/>
          </p:nvSpPr>
          <p:spPr bwMode="auto">
            <a:xfrm>
              <a:off x="3945" y="2564"/>
              <a:ext cx="148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-</a:t>
              </a:r>
            </a:p>
          </p:txBody>
        </p:sp>
        <p:sp>
          <p:nvSpPr>
            <p:cNvPr id="215057" name="Text Box 17"/>
            <p:cNvSpPr txBox="1">
              <a:spLocks noChangeArrowheads="1"/>
            </p:cNvSpPr>
            <p:nvPr/>
          </p:nvSpPr>
          <p:spPr bwMode="auto">
            <a:xfrm>
              <a:off x="4278" y="2564"/>
              <a:ext cx="148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-</a:t>
              </a:r>
            </a:p>
          </p:txBody>
        </p:sp>
        <p:sp>
          <p:nvSpPr>
            <p:cNvPr id="215058" name="Text Box 18"/>
            <p:cNvSpPr txBox="1">
              <a:spLocks noChangeArrowheads="1"/>
            </p:cNvSpPr>
            <p:nvPr/>
          </p:nvSpPr>
          <p:spPr bwMode="auto">
            <a:xfrm>
              <a:off x="4520" y="2564"/>
              <a:ext cx="334" cy="1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500x</a:t>
              </a:r>
            </a:p>
          </p:txBody>
        </p:sp>
        <p:sp>
          <p:nvSpPr>
            <p:cNvPr id="215059" name="Text Box 19"/>
            <p:cNvSpPr txBox="1">
              <a:spLocks noChangeArrowheads="1"/>
            </p:cNvSpPr>
            <p:nvPr/>
          </p:nvSpPr>
          <p:spPr bwMode="auto">
            <a:xfrm>
              <a:off x="4820" y="2564"/>
              <a:ext cx="334" cy="1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100x</a:t>
              </a:r>
            </a:p>
          </p:txBody>
        </p:sp>
        <p:sp>
          <p:nvSpPr>
            <p:cNvPr id="215060" name="Text Box 20"/>
            <p:cNvSpPr txBox="1">
              <a:spLocks noChangeArrowheads="1"/>
            </p:cNvSpPr>
            <p:nvPr/>
          </p:nvSpPr>
          <p:spPr bwMode="auto">
            <a:xfrm>
              <a:off x="5082" y="2564"/>
              <a:ext cx="276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9236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sv-SE" sz="1200" b="1">
                  <a:solidFill>
                    <a:srgbClr val="000000"/>
                  </a:solidFill>
                  <a:latin typeface="Arial" charset="0"/>
                  <a:ea typeface="ＭＳ Ｐゴシック" charset="0"/>
                </a:rPr>
                <a:t>20x</a:t>
              </a:r>
            </a:p>
          </p:txBody>
        </p:sp>
      </p:grpSp>
      <p:sp>
        <p:nvSpPr>
          <p:cNvPr id="21508" name="Rectangle 2"/>
          <p:cNvSpPr>
            <a:spLocks noChangeArrowheads="1"/>
          </p:cNvSpPr>
          <p:nvPr/>
        </p:nvSpPr>
        <p:spPr bwMode="auto">
          <a:xfrm>
            <a:off x="1099860" y="210087"/>
            <a:ext cx="7560330" cy="736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1" tIns="45710" rIns="91421" bIns="45710" anchor="ctr"/>
          <a:lstStyle/>
          <a:p>
            <a:pPr defTabSz="91392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00" b="1">
                <a:solidFill>
                  <a:srgbClr val="996633"/>
                </a:solidFill>
                <a:latin typeface="Arial" charset="0"/>
                <a:ea typeface="ＭＳ Ｐゴシック" charset="0"/>
              </a:rPr>
              <a:t>Putative WhiH-repressed genes</a:t>
            </a:r>
          </a:p>
        </p:txBody>
      </p:sp>
    </p:spTree>
    <p:extLst>
      <p:ext uri="{BB962C8B-B14F-4D97-AF65-F5344CB8AC3E}">
        <p14:creationId xmlns:p14="http://schemas.microsoft.com/office/powerpoint/2010/main" val="947640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4" descr="Fig4_Footprint_243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79" y="1725948"/>
            <a:ext cx="3244213" cy="4012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Text Box 8"/>
          <p:cNvSpPr txBox="1">
            <a:spLocks noChangeArrowheads="1"/>
          </p:cNvSpPr>
          <p:nvPr/>
        </p:nvSpPr>
        <p:spPr bwMode="auto">
          <a:xfrm>
            <a:off x="5183983" y="1249368"/>
            <a:ext cx="2467429" cy="367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54" tIns="46178" rIns="92354" bIns="46178">
            <a:spAutoFit/>
          </a:bodyPr>
          <a:lstStyle>
            <a:lvl1pPr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sz="1800" dirty="0" err="1">
                <a:solidFill>
                  <a:srgbClr val="000000"/>
                </a:solidFill>
              </a:rPr>
              <a:t>DNaseI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err="1">
                <a:solidFill>
                  <a:srgbClr val="000000"/>
                </a:solidFill>
              </a:rPr>
              <a:t>footprinting</a:t>
            </a:r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23555" name="Rectangle 2"/>
          <p:cNvSpPr>
            <a:spLocks noChangeArrowheads="1"/>
          </p:cNvSpPr>
          <p:nvPr/>
        </p:nvSpPr>
        <p:spPr bwMode="auto">
          <a:xfrm>
            <a:off x="169335" y="106633"/>
            <a:ext cx="3998685" cy="114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1" tIns="45710" rIns="91421" bIns="45710" anchor="ctr"/>
          <a:lstStyle/>
          <a:p>
            <a:pPr defTabSz="91392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000000"/>
                </a:solidFill>
                <a:latin typeface="Arial" charset="0"/>
                <a:ea typeface="ＭＳ Ｐゴシック" charset="0"/>
              </a:rPr>
              <a:t>WhiH</a:t>
            </a:r>
            <a:r>
              <a:rPr lang="en-US" sz="2000" b="1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binding </a:t>
            </a:r>
            <a:r>
              <a:rPr lang="en-US" sz="2000" b="1" dirty="0" smtClean="0">
                <a:solidFill>
                  <a:srgbClr val="000000"/>
                </a:solidFill>
                <a:latin typeface="Arial" charset="0"/>
                <a:ea typeface="ＭＳ Ｐゴシック" charset="0"/>
              </a:rPr>
              <a:t>to promoters</a:t>
            </a:r>
            <a:endParaRPr lang="en-US" sz="2000" b="1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19141" name="Text Box 5"/>
          <p:cNvSpPr txBox="1">
            <a:spLocks noChangeArrowheads="1"/>
          </p:cNvSpPr>
          <p:nvPr/>
        </p:nvSpPr>
        <p:spPr bwMode="auto">
          <a:xfrm>
            <a:off x="6195988" y="6168859"/>
            <a:ext cx="2864154" cy="2777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54" tIns="46178" rIns="92354" bIns="46178">
            <a:spAutoFit/>
          </a:bodyPr>
          <a:lstStyle/>
          <a:p>
            <a:pPr defTabSz="923635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12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Elisabeth </a:t>
            </a:r>
            <a:r>
              <a:rPr lang="sv-SE" sz="1200" dirty="0" err="1">
                <a:solidFill>
                  <a:srgbClr val="000000"/>
                </a:solidFill>
                <a:latin typeface="Arial" charset="0"/>
                <a:ea typeface="ＭＳ Ｐゴシック" charset="0"/>
              </a:rPr>
              <a:t>Barane</a:t>
            </a:r>
            <a:r>
              <a:rPr lang="sv-SE" sz="12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 and Jessica Persson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654920" y="3161274"/>
            <a:ext cx="4211538" cy="1774262"/>
            <a:chOff x="1440140" y="670046"/>
            <a:chExt cx="7019229" cy="2957104"/>
          </a:xfrm>
        </p:grpSpPr>
        <p:graphicFrame>
          <p:nvGraphicFramePr>
            <p:cNvPr id="7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17417732"/>
                </p:ext>
              </p:extLst>
            </p:nvPr>
          </p:nvGraphicFramePr>
          <p:xfrm>
            <a:off x="1440140" y="670046"/>
            <a:ext cx="6068584" cy="29571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Document" r:id="rId5" imgW="5600700" imgH="2768600" progId="Word.Document.8">
                    <p:embed/>
                  </p:oleObj>
                </mc:Choice>
                <mc:Fallback>
                  <p:oleObj name="Document" r:id="rId5" imgW="5600700" imgH="2768600" progId="Word.Document.8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40140" y="670046"/>
                          <a:ext cx="6068584" cy="29571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7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Text Box 4"/>
            <p:cNvSpPr txBox="1">
              <a:spLocks noChangeArrowheads="1"/>
            </p:cNvSpPr>
            <p:nvPr/>
          </p:nvSpPr>
          <p:spPr bwMode="auto">
            <a:xfrm>
              <a:off x="1580075" y="1280206"/>
              <a:ext cx="6879294" cy="343775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defTabSz="923635" fontAlgn="base">
                <a:spcBef>
                  <a:spcPct val="0"/>
                </a:spcBef>
                <a:spcAft>
                  <a:spcPct val="0"/>
                </a:spcAft>
              </a:pPr>
              <a:r>
                <a:rPr lang="sv-SE" sz="800" dirty="0" smtClean="0">
                  <a:solidFill>
                    <a:srgbClr val="000000"/>
                  </a:solidFill>
                  <a:latin typeface="Times New Roman" charset="0"/>
                </a:rPr>
                <a:t>0     1190  595    238    190    167    </a:t>
              </a:r>
              <a:r>
                <a:rPr lang="sv-SE" sz="800" dirty="0">
                  <a:solidFill>
                    <a:srgbClr val="000000"/>
                  </a:solidFill>
                  <a:latin typeface="Times New Roman" charset="0"/>
                </a:rPr>
                <a:t>143  </a:t>
              </a:r>
              <a:r>
                <a:rPr lang="sv-SE" sz="800" dirty="0" smtClean="0">
                  <a:solidFill>
                    <a:srgbClr val="000000"/>
                  </a:solidFill>
                  <a:latin typeface="Times New Roman" charset="0"/>
                </a:rPr>
                <a:t> </a:t>
              </a:r>
              <a:r>
                <a:rPr lang="sv-SE" sz="800" dirty="0">
                  <a:solidFill>
                    <a:srgbClr val="000000"/>
                  </a:solidFill>
                  <a:latin typeface="Times New Roman" charset="0"/>
                </a:rPr>
                <a:t>119   </a:t>
              </a:r>
              <a:r>
                <a:rPr lang="sv-SE" sz="800" dirty="0" smtClean="0">
                  <a:solidFill>
                    <a:srgbClr val="000000"/>
                  </a:solidFill>
                  <a:latin typeface="Times New Roman" charset="0"/>
                </a:rPr>
                <a:t>  95      </a:t>
              </a:r>
              <a:r>
                <a:rPr lang="sv-SE" sz="800" dirty="0">
                  <a:solidFill>
                    <a:srgbClr val="000000"/>
                  </a:solidFill>
                  <a:latin typeface="Times New Roman" charset="0"/>
                </a:rPr>
                <a:t>71     </a:t>
              </a:r>
              <a:r>
                <a:rPr lang="sv-SE" sz="800" dirty="0" smtClean="0">
                  <a:solidFill>
                    <a:srgbClr val="000000"/>
                  </a:solidFill>
                  <a:latin typeface="Times New Roman" charset="0"/>
                </a:rPr>
                <a:t> </a:t>
              </a:r>
              <a:r>
                <a:rPr lang="sv-SE" sz="800" dirty="0">
                  <a:solidFill>
                    <a:srgbClr val="000000"/>
                  </a:solidFill>
                  <a:latin typeface="Times New Roman" charset="0"/>
                </a:rPr>
                <a:t>48    </a:t>
              </a:r>
              <a:r>
                <a:rPr lang="sv-SE" sz="800" dirty="0" smtClean="0">
                  <a:solidFill>
                    <a:srgbClr val="000000"/>
                  </a:solidFill>
                  <a:latin typeface="Times New Roman" charset="0"/>
                </a:rPr>
                <a:t> </a:t>
              </a:r>
              <a:r>
                <a:rPr lang="sv-SE" sz="800" dirty="0">
                  <a:solidFill>
                    <a:srgbClr val="000000"/>
                  </a:solidFill>
                  <a:latin typeface="Times New Roman" charset="0"/>
                </a:rPr>
                <a:t>24      </a:t>
              </a:r>
              <a:r>
                <a:rPr lang="sv-SE" sz="800" dirty="0" smtClean="0">
                  <a:solidFill>
                    <a:srgbClr val="000000"/>
                  </a:solidFill>
                  <a:latin typeface="Times New Roman" charset="0"/>
                </a:rPr>
                <a:t> </a:t>
              </a:r>
              <a:r>
                <a:rPr lang="sv-SE" sz="800" dirty="0">
                  <a:solidFill>
                    <a:srgbClr val="000000"/>
                  </a:solidFill>
                  <a:latin typeface="Times New Roman" charset="0"/>
                </a:rPr>
                <a:t>5     </a:t>
              </a:r>
              <a:r>
                <a:rPr lang="sv-SE" sz="800" dirty="0" smtClean="0">
                  <a:solidFill>
                    <a:srgbClr val="000000"/>
                  </a:solidFill>
                  <a:latin typeface="Times New Roman" charset="0"/>
                </a:rPr>
                <a:t>  </a:t>
              </a:r>
              <a:r>
                <a:rPr lang="sv-SE" sz="800" dirty="0">
                  <a:solidFill>
                    <a:srgbClr val="000000"/>
                  </a:solidFill>
                  <a:latin typeface="Times New Roman" charset="0"/>
                </a:rPr>
                <a:t>0,5    </a:t>
              </a:r>
              <a:r>
                <a:rPr lang="sv-SE" sz="800" dirty="0" err="1">
                  <a:solidFill>
                    <a:srgbClr val="000000"/>
                  </a:solidFill>
                  <a:latin typeface="Times New Roman" charset="0"/>
                </a:rPr>
                <a:t>nM</a:t>
              </a:r>
              <a:endParaRPr lang="sv-SE" sz="800" dirty="0">
                <a:solidFill>
                  <a:srgbClr val="000000"/>
                </a:solidFill>
                <a:latin typeface="Times New Roman" charset="0"/>
              </a:endParaRPr>
            </a:p>
          </p:txBody>
        </p:sp>
      </p:grp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3596298" y="4921182"/>
            <a:ext cx="699773" cy="2163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354" tIns="46178" rIns="92354" bIns="46178">
            <a:spAutoFit/>
          </a:bodyPr>
          <a:lstStyle/>
          <a:p>
            <a:pPr defTabSz="9236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sv-SE" sz="800" dirty="0">
                <a:solidFill>
                  <a:srgbClr val="000000"/>
                </a:solidFill>
                <a:latin typeface="Arial" charset="0"/>
                <a:ea typeface="ＭＳ Ｐゴシック" charset="0"/>
              </a:rPr>
              <a:t>SMD07086</a:t>
            </a:r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654919" y="2793625"/>
            <a:ext cx="3798023" cy="370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354" tIns="46178" rIns="92354" bIns="46178">
            <a:spAutoFit/>
          </a:bodyPr>
          <a:lstStyle>
            <a:lvl1pPr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48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sz="1800" dirty="0" smtClean="0">
                <a:solidFill>
                  <a:srgbClr val="000000"/>
                </a:solidFill>
              </a:rPr>
              <a:t>Electrophoretic mobility shift assay</a:t>
            </a:r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611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976880" y="620711"/>
            <a:ext cx="7310315" cy="1142735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Arial" charset="0"/>
              </a:rPr>
              <a:t>Common </a:t>
            </a:r>
            <a:r>
              <a:rPr lang="en-US" sz="2000" dirty="0" smtClean="0">
                <a:solidFill>
                  <a:schemeClr val="tx1"/>
                </a:solidFill>
                <a:latin typeface="Arial" charset="0"/>
              </a:rPr>
              <a:t>motif in promoters of repressed genes</a:t>
            </a:r>
            <a:endParaRPr lang="en-US" sz="2000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9458" name="Rectangle 5"/>
          <p:cNvSpPr>
            <a:spLocks noChangeArrowheads="1"/>
          </p:cNvSpPr>
          <p:nvPr/>
        </p:nvSpPr>
        <p:spPr bwMode="auto">
          <a:xfrm>
            <a:off x="0" y="2638800"/>
            <a:ext cx="187073" cy="367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315" tIns="46162" rIns="92315" bIns="46162" anchor="ctr">
            <a:spAutoFit/>
          </a:bodyPr>
          <a:lstStyle/>
          <a:p>
            <a:pPr defTabSz="923258" fontAlgn="base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pic>
        <p:nvPicPr>
          <p:cNvPr id="19459" name="Picture 4" descr="logo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4552" y="1946475"/>
            <a:ext cx="4283327" cy="2097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0" name="Picture 6" descr="Bild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675"/>
          <a:stretch>
            <a:fillRect/>
          </a:stretch>
        </p:blipFill>
        <p:spPr bwMode="auto">
          <a:xfrm>
            <a:off x="1925562" y="4268544"/>
            <a:ext cx="5486400" cy="1136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2216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tandardformgivning">
  <a:themeElements>
    <a:clrScheme name="Standardformgivning 1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996633"/>
      </a:accent1>
      <a:accent2>
        <a:srgbClr val="C4BC9C"/>
      </a:accent2>
      <a:accent3>
        <a:srgbClr val="FFFFFF"/>
      </a:accent3>
      <a:accent4>
        <a:srgbClr val="000000"/>
      </a:accent4>
      <a:accent5>
        <a:srgbClr val="CAB8AD"/>
      </a:accent5>
      <a:accent6>
        <a:srgbClr val="B1AA8D"/>
      </a:accent6>
      <a:hlink>
        <a:srgbClr val="EB730F"/>
      </a:hlink>
      <a:folHlink>
        <a:srgbClr val="000080"/>
      </a:folHlink>
    </a:clrScheme>
    <a:fontScheme name="Standardformgivnin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48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sv-S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48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sv-S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formgivn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6633"/>
        </a:accent1>
        <a:accent2>
          <a:srgbClr val="EB730F"/>
        </a:accent2>
        <a:accent3>
          <a:srgbClr val="FFFFFF"/>
        </a:accent3>
        <a:accent4>
          <a:srgbClr val="000000"/>
        </a:accent4>
        <a:accent5>
          <a:srgbClr val="CAB8AD"/>
        </a:accent5>
        <a:accent6>
          <a:srgbClr val="D5680C"/>
        </a:accent6>
        <a:hlink>
          <a:srgbClr val="000080"/>
        </a:hlink>
        <a:folHlink>
          <a:srgbClr val="C4BC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6633"/>
        </a:accent1>
        <a:accent2>
          <a:srgbClr val="C4BC9C"/>
        </a:accent2>
        <a:accent3>
          <a:srgbClr val="FFFFFF"/>
        </a:accent3>
        <a:accent4>
          <a:srgbClr val="000000"/>
        </a:accent4>
        <a:accent5>
          <a:srgbClr val="CAB8AD"/>
        </a:accent5>
        <a:accent6>
          <a:srgbClr val="B1AA8D"/>
        </a:accent6>
        <a:hlink>
          <a:srgbClr val="000080"/>
        </a:hlink>
        <a:folHlink>
          <a:srgbClr val="C4BC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6633"/>
        </a:accent1>
        <a:accent2>
          <a:srgbClr val="C4BC9C"/>
        </a:accent2>
        <a:accent3>
          <a:srgbClr val="FFFFFF"/>
        </a:accent3>
        <a:accent4>
          <a:srgbClr val="000000"/>
        </a:accent4>
        <a:accent5>
          <a:srgbClr val="CAB8AD"/>
        </a:accent5>
        <a:accent6>
          <a:srgbClr val="B1AA8D"/>
        </a:accent6>
        <a:hlink>
          <a:srgbClr val="EB730F"/>
        </a:hlink>
        <a:folHlink>
          <a:srgbClr val="0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Standardformgivning">
  <a:themeElements>
    <a:clrScheme name="Standardformgivning 1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996633"/>
      </a:accent1>
      <a:accent2>
        <a:srgbClr val="C4BC9C"/>
      </a:accent2>
      <a:accent3>
        <a:srgbClr val="FFFFFF"/>
      </a:accent3>
      <a:accent4>
        <a:srgbClr val="000000"/>
      </a:accent4>
      <a:accent5>
        <a:srgbClr val="CAB8AD"/>
      </a:accent5>
      <a:accent6>
        <a:srgbClr val="B1AA8D"/>
      </a:accent6>
      <a:hlink>
        <a:srgbClr val="EB730F"/>
      </a:hlink>
      <a:folHlink>
        <a:srgbClr val="000080"/>
      </a:folHlink>
    </a:clrScheme>
    <a:fontScheme name="Standardformgivnin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48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sv-S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48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sv-S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formgivn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6633"/>
        </a:accent1>
        <a:accent2>
          <a:srgbClr val="EB730F"/>
        </a:accent2>
        <a:accent3>
          <a:srgbClr val="FFFFFF"/>
        </a:accent3>
        <a:accent4>
          <a:srgbClr val="000000"/>
        </a:accent4>
        <a:accent5>
          <a:srgbClr val="CAB8AD"/>
        </a:accent5>
        <a:accent6>
          <a:srgbClr val="D5680C"/>
        </a:accent6>
        <a:hlink>
          <a:srgbClr val="000080"/>
        </a:hlink>
        <a:folHlink>
          <a:srgbClr val="C4BC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6633"/>
        </a:accent1>
        <a:accent2>
          <a:srgbClr val="C4BC9C"/>
        </a:accent2>
        <a:accent3>
          <a:srgbClr val="FFFFFF"/>
        </a:accent3>
        <a:accent4>
          <a:srgbClr val="000000"/>
        </a:accent4>
        <a:accent5>
          <a:srgbClr val="CAB8AD"/>
        </a:accent5>
        <a:accent6>
          <a:srgbClr val="B1AA8D"/>
        </a:accent6>
        <a:hlink>
          <a:srgbClr val="000080"/>
        </a:hlink>
        <a:folHlink>
          <a:srgbClr val="C4BC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6633"/>
        </a:accent1>
        <a:accent2>
          <a:srgbClr val="C4BC9C"/>
        </a:accent2>
        <a:accent3>
          <a:srgbClr val="FFFFFF"/>
        </a:accent3>
        <a:accent4>
          <a:srgbClr val="000000"/>
        </a:accent4>
        <a:accent5>
          <a:srgbClr val="CAB8AD"/>
        </a:accent5>
        <a:accent6>
          <a:srgbClr val="B1AA8D"/>
        </a:accent6>
        <a:hlink>
          <a:srgbClr val="EB730F"/>
        </a:hlink>
        <a:folHlink>
          <a:srgbClr val="0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267</Words>
  <Application>Microsoft Macintosh PowerPoint</Application>
  <PresentationFormat>On-screen Show (4:3)</PresentationFormat>
  <Paragraphs>81</Paragraphs>
  <Slides>14</Slides>
  <Notes>10</Notes>
  <HiddenSlides>0</HiddenSlides>
  <MMClips>0</MMClips>
  <ScaleCrop>false</ScaleCrop>
  <HeadingPairs>
    <vt:vector size="6" baseType="variant">
      <vt:variant>
        <vt:lpstr>Theme</vt:lpstr>
      </vt:variant>
      <vt:variant>
        <vt:i4>3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Office Theme</vt:lpstr>
      <vt:lpstr>Standardformgivning</vt:lpstr>
      <vt:lpstr>1_Standardformgivning</vt:lpstr>
      <vt:lpstr>Microsoft Word 97 - 2004 Document</vt:lpstr>
      <vt:lpstr>Document</vt:lpstr>
      <vt:lpstr>PowerPoint Presentation</vt:lpstr>
      <vt:lpstr>whiH mutants are defective in septation</vt:lpstr>
      <vt:lpstr>WhiH is a FadR-like transcription factor</vt:lpstr>
      <vt:lpstr>PowerPoint Presentation</vt:lpstr>
      <vt:lpstr>Mapping the WhiH regulon</vt:lpstr>
      <vt:lpstr>PowerPoint Presentation</vt:lpstr>
      <vt:lpstr>PowerPoint Presentation</vt:lpstr>
      <vt:lpstr>PowerPoint Presentation</vt:lpstr>
      <vt:lpstr>Common motif in promoters of repressed genes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Lunds Universitet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Klas Flärdh</dc:creator>
  <cp:lastModifiedBy>Klas Flärdh</cp:lastModifiedBy>
  <cp:revision>4</cp:revision>
  <dcterms:created xsi:type="dcterms:W3CDTF">2016-10-13T10:07:15Z</dcterms:created>
  <dcterms:modified xsi:type="dcterms:W3CDTF">2016-10-13T10:41:10Z</dcterms:modified>
</cp:coreProperties>
</file>

<file path=docProps/thumbnail.jpeg>
</file>